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7" r:id="rId2"/>
    <p:sldId id="265" r:id="rId3"/>
    <p:sldId id="258" r:id="rId4"/>
    <p:sldId id="260" r:id="rId5"/>
    <p:sldId id="261" r:id="rId6"/>
    <p:sldId id="285" r:id="rId7"/>
    <p:sldId id="264" r:id="rId8"/>
    <p:sldId id="301" r:id="rId9"/>
    <p:sldId id="287" r:id="rId10"/>
    <p:sldId id="263" r:id="rId11"/>
    <p:sldId id="262" r:id="rId12"/>
    <p:sldId id="268" r:id="rId13"/>
    <p:sldId id="278" r:id="rId14"/>
    <p:sldId id="269" r:id="rId15"/>
    <p:sldId id="280" r:id="rId16"/>
    <p:sldId id="289" r:id="rId17"/>
    <p:sldId id="270" r:id="rId18"/>
    <p:sldId id="288" r:id="rId19"/>
    <p:sldId id="271" r:id="rId20"/>
    <p:sldId id="299" r:id="rId21"/>
    <p:sldId id="281" r:id="rId22"/>
    <p:sldId id="272" r:id="rId23"/>
    <p:sldId id="286" r:id="rId24"/>
    <p:sldId id="291" r:id="rId25"/>
    <p:sldId id="273" r:id="rId26"/>
    <p:sldId id="274" r:id="rId27"/>
    <p:sldId id="300" r:id="rId28"/>
    <p:sldId id="292" r:id="rId29"/>
    <p:sldId id="279" r:id="rId30"/>
    <p:sldId id="293" r:id="rId31"/>
    <p:sldId id="284" r:id="rId32"/>
    <p:sldId id="297" r:id="rId33"/>
    <p:sldId id="275" r:id="rId34"/>
    <p:sldId id="295" r:id="rId35"/>
    <p:sldId id="296" r:id="rId36"/>
    <p:sldId id="302" r:id="rId37"/>
    <p:sldId id="298" r:id="rId38"/>
    <p:sldId id="303" r:id="rId39"/>
    <p:sldId id="266" r:id="rId40"/>
    <p:sldId id="267" r:id="rId4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53882" autoAdjust="0"/>
  </p:normalViewPr>
  <p:slideViewPr>
    <p:cSldViewPr showGuides="1">
      <p:cViewPr varScale="1">
        <p:scale>
          <a:sx n="48" d="100"/>
          <a:sy n="48" d="100"/>
        </p:scale>
        <p:origin x="-1434" y="-9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445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CH"/>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0D7417-5218-4D64-B6AB-B51B77CE8113}" type="datetimeFigureOut">
              <a:rPr lang="de-DE" smtClean="0"/>
              <a:pPr/>
              <a:t>22.11.2007</a:t>
            </a:fld>
            <a:endParaRPr lang="de-CH"/>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CH"/>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CH"/>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DA9056-19E5-47D3-A76C-3897702933EA}" type="slidenum">
              <a:rPr lang="de-CH" smtClean="0"/>
              <a:pPr/>
              <a:t>‹#›</a:t>
            </a:fld>
            <a:endParaRPr lang="de-CH"/>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blogs.msdn.com/powershell/rss.aspx"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blogs.msdn.com/powershell/rss.aspx"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6"/>
          <p:cNvSpPr>
            <a:spLocks noGrp="1" noChangeArrowheads="1"/>
          </p:cNvSpPr>
          <p:nvPr>
            <p:ph type="ftr" sz="quarter" idx="4"/>
          </p:nvPr>
        </p:nvSpPr>
        <p:spPr/>
        <p:txBody>
          <a:bodyPr/>
          <a:lstStyle/>
          <a:p>
            <a:pPr>
              <a:defRPr/>
            </a:pPr>
            <a:r>
              <a:rPr lang="en-GB"/>
              <a:t>INF210</a:t>
            </a:r>
          </a:p>
        </p:txBody>
      </p:sp>
      <p:sp>
        <p:nvSpPr>
          <p:cNvPr id="59394" name="Rectangle 7"/>
          <p:cNvSpPr>
            <a:spLocks noGrp="1" noChangeArrowheads="1"/>
          </p:cNvSpPr>
          <p:nvPr>
            <p:ph type="sldNum" sz="quarter" idx="5"/>
          </p:nvPr>
        </p:nvSpPr>
        <p:spPr/>
        <p:txBody>
          <a:bodyPr/>
          <a:lstStyle/>
          <a:p>
            <a:pPr>
              <a:defRPr/>
            </a:pPr>
            <a:fld id="{989CD971-405A-47D0-B21E-102C2AF3BC14}" type="slidenum">
              <a:rPr lang="en-US" smtClean="0"/>
              <a:pPr>
                <a:defRPr/>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 new-object -type </a:t>
            </a:r>
            <a:r>
              <a:rPr lang="en-US" dirty="0" err="1" smtClean="0"/>
              <a:t>system.diagnostics.eventlog</a:t>
            </a:r>
            <a:r>
              <a:rPr lang="en-US" dirty="0" smtClean="0"/>
              <a:t>  -</a:t>
            </a:r>
            <a:r>
              <a:rPr lang="en-US" dirty="0" err="1" smtClean="0"/>
              <a:t>argumentlist</a:t>
            </a:r>
            <a:r>
              <a:rPr lang="en-US" dirty="0" smtClean="0"/>
              <a:t> system</a:t>
            </a:r>
          </a:p>
          <a:p>
            <a:pPr>
              <a:buNone/>
            </a:pPr>
            <a:r>
              <a:rPr lang="en-US" dirty="0" smtClean="0"/>
              <a:t>$</a:t>
            </a:r>
            <a:r>
              <a:rPr lang="en-US" dirty="0" err="1" smtClean="0"/>
              <a:t>a.source</a:t>
            </a:r>
            <a:r>
              <a:rPr lang="en-US" dirty="0" smtClean="0"/>
              <a:t> = "Windows PowerShell Week“</a:t>
            </a:r>
          </a:p>
          <a:p>
            <a:pPr>
              <a:buNone/>
            </a:pPr>
            <a:r>
              <a:rPr lang="en-US" dirty="0" smtClean="0"/>
              <a:t>$</a:t>
            </a:r>
            <a:r>
              <a:rPr lang="en-US" dirty="0" err="1" smtClean="0"/>
              <a:t>a.writeentry</a:t>
            </a:r>
            <a:r>
              <a:rPr lang="en-US" dirty="0" smtClean="0"/>
              <a:t>(“My text“ , "Information")</a:t>
            </a:r>
          </a:p>
          <a:p>
            <a:endParaRPr lang="en-US" dirty="0"/>
          </a:p>
        </p:txBody>
      </p:sp>
      <p:sp>
        <p:nvSpPr>
          <p:cNvPr id="4" name="Slide Number Placeholder 3"/>
          <p:cNvSpPr>
            <a:spLocks noGrp="1"/>
          </p:cNvSpPr>
          <p:nvPr>
            <p:ph type="sldNum" sz="quarter" idx="10"/>
          </p:nvPr>
        </p:nvSpPr>
        <p:spPr/>
        <p:txBody>
          <a:bodyPr/>
          <a:lstStyle/>
          <a:p>
            <a:fld id="{65DA9056-19E5-47D3-A76C-3897702933EA}" type="slidenum">
              <a:rPr lang="de-CH" smtClean="0"/>
              <a:pPr/>
              <a:t>36</a:t>
            </a:fld>
            <a:endParaRPr lang="de-CH"/>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p:txBody>
          <a:bodyPr/>
          <a:lstStyle/>
          <a:p>
            <a:pPr>
              <a:defRPr/>
            </a:pPr>
            <a:fld id="{125C452B-F988-430D-A22D-28605B3B9C8F}" type="slidenum">
              <a:rPr lang="en-US" smtClean="0"/>
              <a:pPr>
                <a:defRPr/>
              </a:pPr>
              <a:t>39</a:t>
            </a:fld>
            <a:endParaRPr lang="en-US" smtClean="0"/>
          </a:p>
        </p:txBody>
      </p:sp>
      <p:sp>
        <p:nvSpPr>
          <p:cNvPr id="349187" name="Rectangle 2"/>
          <p:cNvSpPr>
            <a:spLocks noGrp="1" noRot="1" noChangeAspect="1" noChangeArrowheads="1" noTextEdit="1"/>
          </p:cNvSpPr>
          <p:nvPr>
            <p:ph type="sldImg"/>
          </p:nvPr>
        </p:nvSpPr>
        <p:spPr>
          <a:ln/>
        </p:spPr>
      </p:sp>
      <p:sp>
        <p:nvSpPr>
          <p:cNvPr id="349188" name="Rectangle 3"/>
          <p:cNvSpPr>
            <a:spLocks noGrp="1" noChangeArrowheads="1"/>
          </p:cNvSpPr>
          <p:nvPr>
            <p:ph type="body" idx="1"/>
          </p:nvPr>
        </p:nvSpPr>
        <p:spPr>
          <a:noFill/>
          <a:ln/>
        </p:spPr>
        <p:txBody>
          <a:bodyPr/>
          <a:lstStyle/>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endParaRPr lang="en-US" dirty="0" smtClean="0">
              <a:latin typeface="Arial" pitchFamily="34" charset="0"/>
            </a:endParaRPr>
          </a:p>
          <a:p>
            <a:pPr eaLnBrk="1" hangingPunct="1"/>
            <a:endParaRPr lang="en-US" dirty="0"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hape 4"/>
          <p:cNvSpPr>
            <a:spLocks noGrp="1" noChangeArrowheads="1"/>
          </p:cNvSpPr>
          <p:nvPr>
            <p:ph type="sldNum" sz="quarter" idx="5"/>
          </p:nvPr>
        </p:nvSpPr>
        <p:spPr/>
        <p:txBody>
          <a:bodyPr/>
          <a:lstStyle/>
          <a:p>
            <a:pPr>
              <a:defRPr/>
            </a:pPr>
            <a:fld id="{B6FCE7BB-F751-4798-A9EB-F7572FA8F985}" type="slidenum">
              <a:rPr lang="en-US" b="1" smtClean="0"/>
              <a:pPr>
                <a:defRPr/>
              </a:pPr>
              <a:t>40</a:t>
            </a:fld>
            <a:endParaRPr lang="en-GB" b="1" smtClean="0"/>
          </a:p>
        </p:txBody>
      </p:sp>
      <p:sp>
        <p:nvSpPr>
          <p:cNvPr id="350211" name="Rectangle 32769"/>
          <p:cNvSpPr>
            <a:spLocks noGrp="1" noRot="1" noChangeAspect="1" noChangeArrowheads="1" noTextEdit="1"/>
          </p:cNvSpPr>
          <p:nvPr>
            <p:ph type="sldImg"/>
          </p:nvPr>
        </p:nvSpPr>
        <p:spPr>
          <a:xfrm>
            <a:off x="1155424" y="685488"/>
            <a:ext cx="4547152" cy="3429000"/>
          </a:xfrm>
          <a:ln cap="flat">
            <a:headEnd type="none" w="med" len="med"/>
            <a:tailEnd type="none" w="med" len="med"/>
          </a:ln>
        </p:spPr>
      </p:sp>
      <p:sp>
        <p:nvSpPr>
          <p:cNvPr id="350212" name="Rectangle 32770"/>
          <p:cNvSpPr>
            <a:spLocks noGrp="1" noChangeArrowheads="1"/>
          </p:cNvSpPr>
          <p:nvPr>
            <p:ph type="body" idx="1"/>
          </p:nvPr>
        </p:nvSpPr>
        <p:spPr>
          <a:noFill/>
          <a:ln/>
        </p:spPr>
        <p:txBody>
          <a:bodyPr/>
          <a:lstStyle/>
          <a:p>
            <a:pPr eaLnBrk="1" hangingPunct="1"/>
            <a:endParaRPr lang="de-DE" sz="1100" dirty="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p:txBody>
          <a:bodyPr/>
          <a:lstStyle/>
          <a:p>
            <a:pPr>
              <a:defRPr/>
            </a:pPr>
            <a:fld id="{77019795-F967-4222-850E-902B13EA6DC5}" type="slidenum">
              <a:rPr lang="en-US" smtClean="0">
                <a:latin typeface="Arial" pitchFamily="34" charset="0"/>
              </a:rPr>
              <a:pPr>
                <a:defRPr/>
              </a:pPr>
              <a:t>3</a:t>
            </a:fld>
            <a:endParaRPr lang="en-US" smtClean="0">
              <a:latin typeface="Arial" pitchFamily="34" charset="0"/>
            </a:endParaRPr>
          </a:p>
        </p:txBody>
      </p:sp>
      <p:sp>
        <p:nvSpPr>
          <p:cNvPr id="222211" name="Rectangle 2"/>
          <p:cNvSpPr>
            <a:spLocks noGrp="1" noRot="1" noChangeAspect="1" noChangeArrowheads="1" noTextEdit="1"/>
          </p:cNvSpPr>
          <p:nvPr>
            <p:ph type="sldImg"/>
          </p:nvPr>
        </p:nvSpPr>
        <p:spPr>
          <a:xfrm>
            <a:off x="1144588" y="684213"/>
            <a:ext cx="4572000" cy="3429000"/>
          </a:xfrm>
          <a:ln/>
        </p:spPr>
      </p:sp>
      <p:sp>
        <p:nvSpPr>
          <p:cNvPr id="222212" name="Rectangle 3"/>
          <p:cNvSpPr>
            <a:spLocks noGrp="1" noChangeArrowheads="1"/>
          </p:cNvSpPr>
          <p:nvPr>
            <p:ph type="body" idx="1"/>
          </p:nvPr>
        </p:nvSpPr>
        <p:spPr>
          <a:xfrm>
            <a:off x="686421" y="4344025"/>
            <a:ext cx="5485158" cy="215484"/>
          </a:xfrm>
          <a:noFill/>
          <a:ln/>
        </p:spPr>
        <p:txBody>
          <a:bodyPr>
            <a:normAutofit fontScale="92500" lnSpcReduction="10000"/>
          </a:bodyPr>
          <a:lstStyle/>
          <a:p>
            <a:pPr marL="149550" indent="-149550">
              <a:lnSpc>
                <a:spcPct val="80000"/>
              </a:lnSpc>
              <a:spcBef>
                <a:spcPct val="0"/>
              </a:spcBef>
            </a:pPr>
            <a:endParaRPr lang="de-DE" dirty="0"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a:ln/>
        </p:spPr>
      </p:sp>
      <p:sp>
        <p:nvSpPr>
          <p:cNvPr id="224259" name="Notes Placeholder 2"/>
          <p:cNvSpPr>
            <a:spLocks noGrp="1"/>
          </p:cNvSpPr>
          <p:nvPr>
            <p:ph type="body" idx="1"/>
          </p:nvPr>
        </p:nvSpPr>
        <p:spPr>
          <a:noFill/>
          <a:ln/>
        </p:spPr>
        <p:txBody>
          <a:bodyPr/>
          <a:lstStyle/>
          <a:p>
            <a:endParaRPr lang="de-DE" smtClean="0">
              <a:latin typeface="Arial" pitchFamily="34" charset="0"/>
            </a:endParaRPr>
          </a:p>
        </p:txBody>
      </p:sp>
      <p:sp>
        <p:nvSpPr>
          <p:cNvPr id="4" name="Header Placeholder 3"/>
          <p:cNvSpPr>
            <a:spLocks noGrp="1"/>
          </p:cNvSpPr>
          <p:nvPr>
            <p:ph type="hdr" sz="quarter"/>
          </p:nvPr>
        </p:nvSpPr>
        <p:spPr/>
        <p:txBody>
          <a:bodyPr/>
          <a:lstStyle/>
          <a:p>
            <a:pPr>
              <a:defRPr/>
            </a:pPr>
            <a:endParaRPr lang="en-US" dirty="0"/>
          </a:p>
        </p:txBody>
      </p:sp>
      <p:sp>
        <p:nvSpPr>
          <p:cNvPr id="5" name="Date Placeholder 4"/>
          <p:cNvSpPr>
            <a:spLocks noGrp="1"/>
          </p:cNvSpPr>
          <p:nvPr>
            <p:ph type="dt" sz="quarter" idx="1"/>
          </p:nvPr>
        </p:nvSpPr>
        <p:spPr/>
        <p:txBody>
          <a:bodyPr/>
          <a:lstStyle/>
          <a:p>
            <a:pPr>
              <a:defRPr/>
            </a:pPr>
            <a:fld id="{81331B57-0BE5-4F82-AA58-76F53EFF3ADA}" type="datetime8">
              <a:rPr lang="en-US" smtClean="0"/>
              <a:pPr>
                <a:defRPr/>
              </a:pPr>
              <a:t>11/22/2007 11:32 PM</a:t>
            </a:fld>
            <a:endParaRPr lang="en-US"/>
          </a:p>
        </p:txBody>
      </p:sp>
      <p:sp>
        <p:nvSpPr>
          <p:cNvPr id="6" name="Footer Placeholder 5"/>
          <p:cNvSpPr>
            <a:spLocks noGrp="1"/>
          </p:cNvSpPr>
          <p:nvPr>
            <p:ph type="ftr" sz="quarter" idx="4"/>
          </p:nvPr>
        </p:nvSpPr>
        <p:spPr/>
        <p:txBody>
          <a:bodyPr/>
          <a:lstStyle/>
          <a:p>
            <a:pPr>
              <a:defRPr/>
            </a:pPr>
            <a:r>
              <a:rPr lang="en-US" sz="800" dirty="0"/>
              <a:t>MICROSOFT CONFIDENTIAL</a:t>
            </a:r>
          </a:p>
          <a:p>
            <a:pPr>
              <a:defRPr/>
            </a:pPr>
            <a:r>
              <a:rPr lang="en-US" dirty="0" smtClean="0"/>
              <a:t>© 2006 Microsoft Corporation. All rights reserved. Microsoft, Windows, Windows Vista and other product names are or may be registered trademarks and/or trademarks in the U.S. and/or other countries.</a:t>
            </a:r>
          </a:p>
          <a:p>
            <a:pPr>
              <a:defRPr/>
            </a:pPr>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endParaRPr lang="en-US" dirty="0"/>
          </a:p>
        </p:txBody>
      </p:sp>
      <p:sp>
        <p:nvSpPr>
          <p:cNvPr id="7" name="Slide Number Placeholder 6"/>
          <p:cNvSpPr>
            <a:spLocks noGrp="1"/>
          </p:cNvSpPr>
          <p:nvPr>
            <p:ph type="sldNum" sz="quarter" idx="5"/>
          </p:nvPr>
        </p:nvSpPr>
        <p:spPr/>
        <p:txBody>
          <a:bodyPr/>
          <a:lstStyle/>
          <a:p>
            <a:pPr>
              <a:defRPr/>
            </a:pPr>
            <a:fld id="{CAE1A214-200C-4DFB-BD0E-5CBC93F0E807}" type="slidenum">
              <a:rPr lang="en-US" smtClean="0"/>
              <a:pPr>
                <a:defRPr/>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Slide Image Placeholder 1"/>
          <p:cNvSpPr>
            <a:spLocks noGrp="1" noRot="1" noChangeAspect="1" noTextEdit="1"/>
          </p:cNvSpPr>
          <p:nvPr>
            <p:ph type="sldImg"/>
          </p:nvPr>
        </p:nvSpPr>
        <p:spPr>
          <a:ln/>
        </p:spPr>
      </p:sp>
      <p:sp>
        <p:nvSpPr>
          <p:cNvPr id="225283" name="Notes Placeholder 2"/>
          <p:cNvSpPr>
            <a:spLocks noGrp="1"/>
          </p:cNvSpPr>
          <p:nvPr>
            <p:ph type="body" idx="1"/>
          </p:nvPr>
        </p:nvSpPr>
        <p:spPr>
          <a:noFill/>
          <a:ln/>
        </p:spPr>
        <p:txBody>
          <a:bodyPr/>
          <a:lstStyle/>
          <a:p>
            <a:endParaRPr lang="de-DE" smtClean="0">
              <a:latin typeface="Arial" pitchFamily="34" charset="0"/>
            </a:endParaRPr>
          </a:p>
        </p:txBody>
      </p:sp>
      <p:sp>
        <p:nvSpPr>
          <p:cNvPr id="4" name="Header Placeholder 3"/>
          <p:cNvSpPr>
            <a:spLocks noGrp="1"/>
          </p:cNvSpPr>
          <p:nvPr>
            <p:ph type="hdr" sz="quarter"/>
          </p:nvPr>
        </p:nvSpPr>
        <p:spPr/>
        <p:txBody>
          <a:bodyPr/>
          <a:lstStyle/>
          <a:p>
            <a:pPr>
              <a:defRPr/>
            </a:pPr>
            <a:endParaRPr lang="en-US" dirty="0"/>
          </a:p>
        </p:txBody>
      </p:sp>
      <p:sp>
        <p:nvSpPr>
          <p:cNvPr id="5" name="Date Placeholder 4"/>
          <p:cNvSpPr>
            <a:spLocks noGrp="1"/>
          </p:cNvSpPr>
          <p:nvPr>
            <p:ph type="dt" sz="quarter" idx="1"/>
          </p:nvPr>
        </p:nvSpPr>
        <p:spPr/>
        <p:txBody>
          <a:bodyPr/>
          <a:lstStyle/>
          <a:p>
            <a:pPr>
              <a:defRPr/>
            </a:pPr>
            <a:fld id="{81331B57-0BE5-4F82-AA58-76F53EFF3ADA}" type="datetime8">
              <a:rPr lang="en-US" smtClean="0"/>
              <a:pPr>
                <a:defRPr/>
              </a:pPr>
              <a:t>11/22/2007 11:32 PM</a:t>
            </a:fld>
            <a:endParaRPr lang="en-US"/>
          </a:p>
        </p:txBody>
      </p:sp>
      <p:sp>
        <p:nvSpPr>
          <p:cNvPr id="6" name="Footer Placeholder 5"/>
          <p:cNvSpPr>
            <a:spLocks noGrp="1"/>
          </p:cNvSpPr>
          <p:nvPr>
            <p:ph type="ftr" sz="quarter" idx="4"/>
          </p:nvPr>
        </p:nvSpPr>
        <p:spPr/>
        <p:txBody>
          <a:bodyPr/>
          <a:lstStyle/>
          <a:p>
            <a:pPr>
              <a:defRPr/>
            </a:pPr>
            <a:r>
              <a:rPr lang="en-US" sz="800" dirty="0"/>
              <a:t>MICROSOFT CONFIDENTIAL</a:t>
            </a:r>
          </a:p>
          <a:p>
            <a:pPr>
              <a:defRPr/>
            </a:pPr>
            <a:r>
              <a:rPr lang="en-US" dirty="0" smtClean="0"/>
              <a:t>© 2006 Microsoft Corporation. All rights reserved. Microsoft, Windows, Windows Vista and other product names are or may be registered trademarks and/or trademarks in the U.S. and/or other countries.</a:t>
            </a:r>
          </a:p>
          <a:p>
            <a:pPr>
              <a:defRPr/>
            </a:pPr>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endParaRPr lang="en-US" dirty="0"/>
          </a:p>
        </p:txBody>
      </p:sp>
      <p:sp>
        <p:nvSpPr>
          <p:cNvPr id="7" name="Slide Number Placeholder 6"/>
          <p:cNvSpPr>
            <a:spLocks noGrp="1"/>
          </p:cNvSpPr>
          <p:nvPr>
            <p:ph type="sldNum" sz="quarter" idx="5"/>
          </p:nvPr>
        </p:nvSpPr>
        <p:spPr/>
        <p:txBody>
          <a:bodyPr/>
          <a:lstStyle/>
          <a:p>
            <a:pPr>
              <a:defRPr/>
            </a:pPr>
            <a:fld id="{B4241C09-B016-47F5-BC44-ABD4C4ADD143}"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“Hello World”</a:t>
            </a:r>
          </a:p>
          <a:p>
            <a:endParaRPr lang="en-US" dirty="0" smtClean="0"/>
          </a:p>
          <a:p>
            <a:r>
              <a:rPr lang="en-US" sz="1200" kern="1200" dirty="0" smtClean="0">
                <a:solidFill>
                  <a:schemeClr val="tx1"/>
                </a:solidFill>
                <a:latin typeface="+mn-lt"/>
                <a:ea typeface="+mn-ea"/>
                <a:cs typeface="+mn-cs"/>
              </a:rPr>
              <a:t>dir $</a:t>
            </a:r>
            <a:r>
              <a:rPr lang="en-US" sz="1200" kern="1200" dirty="0" err="1" smtClean="0">
                <a:solidFill>
                  <a:schemeClr val="tx1"/>
                </a:solidFill>
                <a:latin typeface="+mn-lt"/>
                <a:ea typeface="+mn-ea"/>
                <a:cs typeface="+mn-cs"/>
              </a:rPr>
              <a:t>env:windir</a:t>
            </a:r>
            <a:r>
              <a:rPr lang="en-US" sz="1200" kern="1200" dirty="0" smtClean="0">
                <a:solidFill>
                  <a:schemeClr val="tx1"/>
                </a:solidFill>
                <a:latin typeface="+mn-lt"/>
                <a:ea typeface="+mn-ea"/>
                <a:cs typeface="+mn-cs"/>
              </a:rPr>
              <a:t>\*.log | select-string -List error | format-table </a:t>
            </a:r>
            <a:r>
              <a:rPr lang="en-US" sz="1200" kern="1200" dirty="0" err="1" smtClean="0">
                <a:solidFill>
                  <a:schemeClr val="tx1"/>
                </a:solidFill>
                <a:latin typeface="+mn-lt"/>
                <a:ea typeface="+mn-ea"/>
                <a:cs typeface="+mn-cs"/>
              </a:rPr>
              <a:t>path,linenumber</a:t>
            </a:r>
            <a:r>
              <a:rPr lang="en-US" sz="1200" kern="120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autosize</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([xml](new-object </a:t>
            </a:r>
            <a:r>
              <a:rPr lang="en-US" sz="1200" kern="1200" dirty="0" err="1" smtClean="0">
                <a:solidFill>
                  <a:schemeClr val="tx1"/>
                </a:solidFill>
                <a:latin typeface="+mn-lt"/>
                <a:ea typeface="+mn-ea"/>
                <a:cs typeface="+mn-cs"/>
              </a:rPr>
              <a:t>net.webclient</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DownloadString</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3"/>
              </a:rPr>
              <a:t>http://blogs.msdn.com/powershell/rss.aspx</a:t>
            </a:r>
            <a:r>
              <a:rPr lang="en-US" sz="1200" kern="1200" dirty="0" smtClean="0">
                <a:solidFill>
                  <a:schemeClr val="tx1"/>
                </a:solidFill>
                <a:latin typeface="+mn-lt"/>
                <a:ea typeface="+mn-ea"/>
                <a:cs typeface="+mn-cs"/>
              </a:rPr>
              <a:t>")).rss.channel.item | format-table </a:t>
            </a:r>
            <a:r>
              <a:rPr lang="en-US" sz="1200" kern="1200" dirty="0" err="1" smtClean="0">
                <a:solidFill>
                  <a:schemeClr val="tx1"/>
                </a:solidFill>
                <a:latin typeface="+mn-lt"/>
                <a:ea typeface="+mn-ea"/>
                <a:cs typeface="+mn-cs"/>
              </a:rPr>
              <a:t>title,link</a:t>
            </a:r>
            <a:endParaRPr lang="de-CH" sz="1200" kern="1200" dirty="0" smtClean="0">
              <a:solidFill>
                <a:schemeClr val="tx1"/>
              </a:solidFill>
              <a:latin typeface="+mn-lt"/>
              <a:ea typeface="+mn-ea"/>
              <a:cs typeface="+mn-cs"/>
            </a:endParaRPr>
          </a:p>
          <a:p>
            <a:endParaRPr lang="en-US" dirty="0" smtClean="0"/>
          </a:p>
          <a:p>
            <a:r>
              <a:rPr lang="en-US" sz="1200" kern="1200" dirty="0" smtClean="0">
                <a:solidFill>
                  <a:schemeClr val="tx1"/>
                </a:solidFill>
                <a:latin typeface="+mn-lt"/>
                <a:ea typeface="+mn-ea"/>
                <a:cs typeface="+mn-cs"/>
              </a:rPr>
              <a:t>[void][</a:t>
            </a:r>
            <a:r>
              <a:rPr lang="en-US" sz="1200" kern="1200" dirty="0" err="1" smtClean="0">
                <a:solidFill>
                  <a:schemeClr val="tx1"/>
                </a:solidFill>
                <a:latin typeface="+mn-lt"/>
                <a:ea typeface="+mn-ea"/>
                <a:cs typeface="+mn-cs"/>
              </a:rPr>
              <a:t>reflection.assembly</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LoadWithPartialName</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System.Windows.Forms</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$form = new-object </a:t>
            </a:r>
            <a:r>
              <a:rPr lang="en-US" sz="1200" kern="1200" dirty="0" err="1" smtClean="0">
                <a:solidFill>
                  <a:schemeClr val="tx1"/>
                </a:solidFill>
                <a:latin typeface="+mn-lt"/>
                <a:ea typeface="+mn-ea"/>
                <a:cs typeface="+mn-cs"/>
              </a:rPr>
              <a:t>Windows.Forms.Form</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form.Text</a:t>
            </a:r>
            <a:r>
              <a:rPr lang="en-US" sz="1200" kern="1200" dirty="0" smtClean="0">
                <a:solidFill>
                  <a:schemeClr val="tx1"/>
                </a:solidFill>
                <a:latin typeface="+mn-lt"/>
                <a:ea typeface="+mn-ea"/>
                <a:cs typeface="+mn-cs"/>
              </a:rPr>
              <a:t> = "My First Form"</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$button = new-object </a:t>
            </a:r>
            <a:r>
              <a:rPr lang="en-US" sz="1200" kern="1200" dirty="0" err="1" smtClean="0">
                <a:solidFill>
                  <a:schemeClr val="tx1"/>
                </a:solidFill>
                <a:latin typeface="+mn-lt"/>
                <a:ea typeface="+mn-ea"/>
                <a:cs typeface="+mn-cs"/>
              </a:rPr>
              <a:t>Windows.Forms.Button</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button.text</a:t>
            </a:r>
            <a:r>
              <a:rPr lang="en-US" sz="1200" kern="1200" dirty="0" smtClean="0">
                <a:solidFill>
                  <a:schemeClr val="tx1"/>
                </a:solidFill>
                <a:latin typeface="+mn-lt"/>
                <a:ea typeface="+mn-ea"/>
                <a:cs typeface="+mn-cs"/>
              </a:rPr>
              <a:t>="Push Me!"</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button.Dock</a:t>
            </a:r>
            <a:r>
              <a:rPr lang="en-US" sz="1200" kern="1200" dirty="0" smtClean="0">
                <a:solidFill>
                  <a:schemeClr val="tx1"/>
                </a:solidFill>
                <a:latin typeface="+mn-lt"/>
                <a:ea typeface="+mn-ea"/>
                <a:cs typeface="+mn-cs"/>
              </a:rPr>
              <a:t>="fill"</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button.add_click</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form.close</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form.controls.add</a:t>
            </a:r>
            <a:r>
              <a:rPr lang="en-US" sz="1200" kern="1200" dirty="0" smtClean="0">
                <a:solidFill>
                  <a:schemeClr val="tx1"/>
                </a:solidFill>
                <a:latin typeface="+mn-lt"/>
                <a:ea typeface="+mn-ea"/>
                <a:cs typeface="+mn-cs"/>
              </a:rPr>
              <a:t>($button)</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form.Add_Shown</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form.Activate</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de-CH" sz="1200" kern="1200" dirty="0" smtClean="0">
                <a:solidFill>
                  <a:schemeClr val="tx1"/>
                </a:solidFill>
                <a:latin typeface="+mn-lt"/>
                <a:ea typeface="+mn-ea"/>
                <a:cs typeface="+mn-cs"/>
              </a:rPr>
              <a:t>$</a:t>
            </a:r>
            <a:r>
              <a:rPr lang="de-CH" sz="1200" kern="1200" dirty="0" err="1" smtClean="0">
                <a:solidFill>
                  <a:schemeClr val="tx1"/>
                </a:solidFill>
                <a:latin typeface="+mn-lt"/>
                <a:ea typeface="+mn-ea"/>
                <a:cs typeface="+mn-cs"/>
              </a:rPr>
              <a:t>form.ShowDialog</a:t>
            </a:r>
            <a:r>
              <a:rPr lang="de-CH"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5DA9056-19E5-47D3-A76C-3897702933EA}" type="slidenum">
              <a:rPr lang="de-CH" smtClean="0"/>
              <a:pPr/>
              <a:t>6</a:t>
            </a:fld>
            <a:endParaRPr lang="de-CH"/>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a:ln/>
        </p:spPr>
      </p:sp>
      <p:sp>
        <p:nvSpPr>
          <p:cNvPr id="228355" name="Notes Placeholder 2"/>
          <p:cNvSpPr>
            <a:spLocks noGrp="1"/>
          </p:cNvSpPr>
          <p:nvPr>
            <p:ph type="body" idx="1"/>
          </p:nvPr>
        </p:nvSpPr>
        <p:spPr>
          <a:noFill/>
          <a:ln/>
        </p:spPr>
        <p:txBody>
          <a:bodyPr/>
          <a:lstStyle/>
          <a:p>
            <a:r>
              <a:rPr lang="en-US" smtClean="0">
                <a:latin typeface="Arial" pitchFamily="34" charset="0"/>
              </a:rPr>
              <a:t>"The benefit of adopting PowerShell is that ad-hoc tasks that used to take upwards of 10 minutes can now run in 5 seconds or less, all the while providing better reporting, greatly-increased accuracy and much less manual labor. Also, MySpace has already begun to test production loads on Windows Server “Longhorn” .  We’ve already seen a significant reduction in CPU usage and an increase in requests per second from the new IIS7 pipeline.”</a:t>
            </a:r>
          </a:p>
          <a:p>
            <a:endParaRPr lang="en-US" smtClean="0">
              <a:latin typeface="Arial" pitchFamily="34" charset="0"/>
            </a:endParaRPr>
          </a:p>
          <a:p>
            <a:r>
              <a:rPr lang="en-US" smtClean="0">
                <a:latin typeface="Arial" pitchFamily="34" charset="0"/>
              </a:rPr>
              <a:t>Allen Huff, Vice President of Engineering at MySpace</a:t>
            </a:r>
          </a:p>
          <a:p>
            <a:endParaRPr lang="en-US" smtClean="0">
              <a:latin typeface="Arial" pitchFamily="34" charset="0"/>
            </a:endParaRPr>
          </a:p>
        </p:txBody>
      </p:sp>
      <p:sp>
        <p:nvSpPr>
          <p:cNvPr id="4" name="Slide Number Placeholder 3"/>
          <p:cNvSpPr>
            <a:spLocks noGrp="1"/>
          </p:cNvSpPr>
          <p:nvPr>
            <p:ph type="sldNum" sz="quarter" idx="5"/>
          </p:nvPr>
        </p:nvSpPr>
        <p:spPr/>
        <p:txBody>
          <a:bodyPr/>
          <a:lstStyle/>
          <a:p>
            <a:pPr>
              <a:defRPr/>
            </a:pPr>
            <a:fld id="{1A59BC69-824D-4522-BBAF-C9C64A872F77}" type="slidenum">
              <a:rPr lang="en-US" smtClean="0"/>
              <a:pPr>
                <a:defRPr/>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
          <p:cNvSpPr>
            <a:spLocks noGrp="1" noChangeArrowheads="1"/>
          </p:cNvSpPr>
          <p:nvPr>
            <p:ph type="dt" sz="quarter" idx="1"/>
          </p:nvPr>
        </p:nvSpPr>
        <p:spPr/>
        <p:txBody>
          <a:bodyPr>
            <a:prstTxWarp prst="textNoShape">
              <a:avLst/>
            </a:prstTxWarp>
          </a:bodyPr>
          <a:lstStyle/>
          <a:p>
            <a:pPr>
              <a:defRPr/>
            </a:pPr>
            <a:fld id="{EDEDC636-67A9-4939-B887-B8021374EEFA}" type="datetime1">
              <a:rPr lang="en-US" smtClean="0"/>
              <a:pPr>
                <a:defRPr/>
              </a:pPr>
              <a:t>11/22/2007</a:t>
            </a:fld>
            <a:endParaRPr lang="en-US" smtClean="0"/>
          </a:p>
        </p:txBody>
      </p:sp>
      <p:sp>
        <p:nvSpPr>
          <p:cNvPr id="40963" name="Rectangle 7"/>
          <p:cNvSpPr>
            <a:spLocks noGrp="1" noChangeArrowheads="1"/>
          </p:cNvSpPr>
          <p:nvPr>
            <p:ph type="sldNum" sz="quarter" idx="5"/>
          </p:nvPr>
        </p:nvSpPr>
        <p:spPr/>
        <p:txBody>
          <a:bodyPr>
            <a:prstTxWarp prst="textNoShape">
              <a:avLst/>
            </a:prstTxWarp>
          </a:bodyPr>
          <a:lstStyle/>
          <a:p>
            <a:pPr>
              <a:defRPr/>
            </a:pPr>
            <a:fld id="{65C54FE5-E324-4813-B134-963C18C0F7E8}" type="slidenum">
              <a:rPr lang="en-US" smtClean="0"/>
              <a:pPr>
                <a:defRPr/>
              </a:pPr>
              <a:t>10</a:t>
            </a:fld>
            <a:endParaRPr lang="en-US" smtClean="0"/>
          </a:p>
        </p:txBody>
      </p:sp>
      <p:sp>
        <p:nvSpPr>
          <p:cNvPr id="227332" name="Rectangle 30720"/>
          <p:cNvSpPr>
            <a:spLocks noGrp="1" noRot="1" noChangeAspect="1" noChangeArrowheads="1" noTextEdit="1"/>
          </p:cNvSpPr>
          <p:nvPr>
            <p:ph type="sldImg"/>
          </p:nvPr>
        </p:nvSpPr>
        <p:spPr>
          <a:ln cap="flat" algn="ctr">
            <a:headEnd type="none" w="med" len="med"/>
            <a:tailEnd type="none" w="med" len="med"/>
          </a:ln>
        </p:spPr>
      </p:sp>
      <p:sp>
        <p:nvSpPr>
          <p:cNvPr id="227333" name="Rectangle 30721"/>
          <p:cNvSpPr>
            <a:spLocks noGrp="1" noChangeArrowheads="1"/>
          </p:cNvSpPr>
          <p:nvPr>
            <p:ph type="body" idx="1"/>
          </p:nvPr>
        </p:nvSpPr>
        <p:spPr>
          <a:noFill/>
          <a:ln/>
        </p:spPr>
        <p:txBody>
          <a:bodyPr lIns="91430" tIns="45716" rIns="91430" bIns="45716"/>
          <a:lstStyle/>
          <a:p>
            <a:pPr eaLnBrk="1" hangingPunct="1"/>
            <a:r>
              <a:rPr lang="en-US" b="1" smtClean="0">
                <a:latin typeface="Arial" pitchFamily="34" charset="0"/>
              </a:rPr>
              <a:t>******************************************************************************************************</a:t>
            </a:r>
          </a:p>
          <a:p>
            <a:pPr eaLnBrk="1" hangingPunct="1"/>
            <a:r>
              <a:rPr lang="en-US" b="1" smtClean="0">
                <a:latin typeface="Arial" pitchFamily="34" charset="0"/>
              </a:rPr>
              <a:t>Outline</a:t>
            </a:r>
          </a:p>
          <a:p>
            <a:pPr eaLnBrk="1" hangingPunct="1">
              <a:spcBef>
                <a:spcPct val="0"/>
              </a:spcBef>
            </a:pPr>
            <a:endParaRPr lang="en-US" smtClean="0">
              <a:latin typeface="Arial" pitchFamily="34" charset="0"/>
            </a:endParaRPr>
          </a:p>
          <a:p>
            <a:pPr eaLnBrk="1" hangingPunct="1">
              <a:spcBef>
                <a:spcPct val="0"/>
              </a:spcBef>
            </a:pPr>
            <a:r>
              <a:rPr lang="en-US" smtClean="0">
                <a:latin typeface="Arial" pitchFamily="34" charset="0"/>
              </a:rPr>
              <a:t>A common model for developing administrative interfaces is going to involve building PowerShell cmdlets that can be used in the rich pipeline aware environment of PowerShell and then consuming those cmdlets in your MMC snap-ins to provide the data and commands needed to support the administrator.  This provides a single set of code where the logic and details lie, and allows you to easily build a rich user interface on top of that to support both models of administration with the least amount of work.  </a:t>
            </a:r>
          </a:p>
          <a:p>
            <a:pPr eaLnBrk="1" hangingPunct="1">
              <a:spcBef>
                <a:spcPct val="0"/>
              </a:spcBef>
            </a:pPr>
            <a:endParaRPr lang="en-US" smtClean="0">
              <a:latin typeface="Arial" pitchFamily="34" charset="0"/>
            </a:endParaRPr>
          </a:p>
        </p:txBody>
      </p:sp>
      <p:sp>
        <p:nvSpPr>
          <p:cNvPr id="227334" name="Shape 30722"/>
          <p:cNvSpPr txBox="1">
            <a:spLocks noGrp="1" noChangeArrowheads="1"/>
          </p:cNvSpPr>
          <p:nvPr/>
        </p:nvSpPr>
        <p:spPr bwMode="auto">
          <a:xfrm>
            <a:off x="3884027" y="0"/>
            <a:ext cx="2972421" cy="457513"/>
          </a:xfrm>
          <a:prstGeom prst="rect">
            <a:avLst/>
          </a:prstGeom>
          <a:noFill/>
          <a:ln w="9525">
            <a:noFill/>
            <a:miter lim="800000"/>
            <a:headEnd/>
            <a:tailEnd/>
          </a:ln>
        </p:spPr>
        <p:txBody>
          <a:bodyPr lIns="91430" tIns="45716" rIns="91430" bIns="45716"/>
          <a:lstStyle/>
          <a:p>
            <a:pPr algn="r" defTabSz="895743" eaLnBrk="0"/>
            <a:fld id="{4CE4554E-B4DF-48AC-AD56-445018D43C0F}" type="datetime8">
              <a:rPr lang="en-US" sz="1200">
                <a:latin typeface="Times New Roman" pitchFamily="18" charset="0"/>
              </a:rPr>
              <a:pPr algn="r" defTabSz="895743" eaLnBrk="0"/>
              <a:t>11/22/2007 11:32 PM</a:t>
            </a:fld>
            <a:endParaRPr lang="en-US" sz="1200" dirty="0">
              <a:latin typeface="Times New Roman" pitchFamily="18" charset="0"/>
            </a:endParaRPr>
          </a:p>
        </p:txBody>
      </p:sp>
      <p:sp>
        <p:nvSpPr>
          <p:cNvPr id="227335" name="Shape 30723"/>
          <p:cNvSpPr txBox="1">
            <a:spLocks noGrp="1" noChangeArrowheads="1"/>
          </p:cNvSpPr>
          <p:nvPr/>
        </p:nvSpPr>
        <p:spPr bwMode="auto">
          <a:xfrm>
            <a:off x="5582996" y="8684926"/>
            <a:ext cx="1273451" cy="457513"/>
          </a:xfrm>
          <a:prstGeom prst="rect">
            <a:avLst/>
          </a:prstGeom>
          <a:noFill/>
          <a:ln w="9525">
            <a:noFill/>
            <a:miter lim="800000"/>
            <a:headEnd/>
            <a:tailEnd/>
          </a:ln>
        </p:spPr>
        <p:txBody>
          <a:bodyPr lIns="91430" tIns="45716" rIns="91430" bIns="45716" anchor="b"/>
          <a:lstStyle/>
          <a:p>
            <a:pPr algn="r" defTabSz="895743" eaLnBrk="0"/>
            <a:fld id="{90FFD58E-B1DC-4F52-974E-B2C334FDAB39}" type="slidenum">
              <a:rPr lang="en-US" sz="1200">
                <a:latin typeface="Times New Roman" pitchFamily="18" charset="0"/>
              </a:rPr>
              <a:pPr algn="r" defTabSz="895743" eaLnBrk="0"/>
              <a:t>10</a:t>
            </a:fld>
            <a:endParaRPr lang="en-US" sz="1200" dirty="0">
              <a:latin typeface="Times New Roman" pitchFamily="18" charset="0"/>
            </a:endParaRPr>
          </a:p>
        </p:txBody>
      </p:sp>
      <p:sp>
        <p:nvSpPr>
          <p:cNvPr id="227336" name="Shape 30724"/>
          <p:cNvSpPr txBox="1">
            <a:spLocks noGrp="1" noChangeArrowheads="1"/>
          </p:cNvSpPr>
          <p:nvPr/>
        </p:nvSpPr>
        <p:spPr bwMode="auto">
          <a:xfrm>
            <a:off x="0" y="8791107"/>
            <a:ext cx="5666858" cy="351332"/>
          </a:xfrm>
          <a:prstGeom prst="rect">
            <a:avLst/>
          </a:prstGeom>
          <a:noFill/>
          <a:ln w="9525">
            <a:noFill/>
            <a:miter lim="800000"/>
            <a:headEnd/>
            <a:tailEnd/>
          </a:ln>
        </p:spPr>
        <p:txBody>
          <a:bodyPr lIns="91430" tIns="45716" rIns="91430" bIns="45716" anchor="b"/>
          <a:lstStyle/>
          <a:p>
            <a:pPr defTabSz="895743" eaLnBrk="0"/>
            <a:r>
              <a:rPr lang="en-US" sz="800" dirty="0"/>
              <a:t>© 2005 Microsoft Corporation. All rights reserved.</a:t>
            </a:r>
          </a:p>
          <a:p>
            <a:pPr defTabSz="895743" hangingPunct="0"/>
            <a:r>
              <a:rPr lang="en-US" sz="800" dirty="0"/>
              <a:t>This presentation is for informational purposes only. Microsoft makes no warranties, express or implied, in this summary.</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30720"/>
          <p:cNvSpPr>
            <a:spLocks noGrp="1" noRot="1" noChangeAspect="1" noChangeArrowheads="1" noTextEdit="1"/>
          </p:cNvSpPr>
          <p:nvPr>
            <p:ph type="sldImg"/>
          </p:nvPr>
        </p:nvSpPr>
        <p:spPr>
          <a:ln>
            <a:noFill/>
          </a:ln>
        </p:spPr>
      </p:sp>
      <p:sp>
        <p:nvSpPr>
          <p:cNvPr id="226307" name="Rectangle 30721"/>
          <p:cNvSpPr>
            <a:spLocks noGrp="1" noChangeArrowheads="1"/>
          </p:cNvSpPr>
          <p:nvPr>
            <p:ph type="body" idx="1"/>
          </p:nvPr>
        </p:nvSpPr>
        <p:spPr>
          <a:xfrm>
            <a:off x="414649" y="3799070"/>
            <a:ext cx="6020938" cy="231098"/>
          </a:xfrm>
          <a:noFill/>
          <a:ln/>
        </p:spPr>
        <p:txBody>
          <a:bodyPr/>
          <a:lstStyle/>
          <a:p>
            <a:pPr eaLnBrk="1" hangingPunct="1"/>
            <a:endParaRPr lang="de-DE" smtClean="0">
              <a:latin typeface="Arial" pitchFamily="34" charset="0"/>
            </a:endParaRPr>
          </a:p>
        </p:txBody>
      </p:sp>
      <p:sp>
        <p:nvSpPr>
          <p:cNvPr id="30724" name="Shape 30722"/>
          <p:cNvSpPr>
            <a:spLocks noGrp="1" noChangeArrowheads="1"/>
          </p:cNvSpPr>
          <p:nvPr>
            <p:ph type="dt" sz="quarter" idx="1"/>
          </p:nvPr>
        </p:nvSpPr>
        <p:spPr/>
        <p:txBody>
          <a:bodyPr/>
          <a:lstStyle/>
          <a:p>
            <a:pPr>
              <a:defRPr/>
            </a:pPr>
            <a:fld id="{813E40E6-04AF-4A17-AA42-F509FE727118}" type="datetime8">
              <a:rPr lang="en-US"/>
              <a:pPr>
                <a:defRPr/>
              </a:pPr>
              <a:t>11/22/2007 11:32 PM</a:t>
            </a:fld>
            <a:endParaRPr lang="en-US"/>
          </a:p>
        </p:txBody>
      </p:sp>
      <p:sp>
        <p:nvSpPr>
          <p:cNvPr id="30725" name="Shape 30723"/>
          <p:cNvSpPr>
            <a:spLocks noGrp="1" noChangeArrowheads="1"/>
          </p:cNvSpPr>
          <p:nvPr>
            <p:ph type="sldNum" sz="quarter" idx="5"/>
          </p:nvPr>
        </p:nvSpPr>
        <p:spPr/>
        <p:txBody>
          <a:bodyPr/>
          <a:lstStyle/>
          <a:p>
            <a:pPr>
              <a:defRPr/>
            </a:pPr>
            <a:fld id="{A0AE6E0A-42E7-4380-A040-3DA85488A3D3}" type="slidenum">
              <a:rPr lang="en-US"/>
              <a:pPr>
                <a:defRPr/>
              </a:pPr>
              <a:t>11</a:t>
            </a:fld>
            <a:endParaRPr lang="en-US"/>
          </a:p>
        </p:txBody>
      </p:sp>
      <p:sp>
        <p:nvSpPr>
          <p:cNvPr id="30726" name="Shape 30724"/>
          <p:cNvSpPr>
            <a:spLocks noGrp="1" noChangeArrowheads="1"/>
          </p:cNvSpPr>
          <p:nvPr>
            <p:ph type="ftr" sz="quarter" idx="4"/>
          </p:nvPr>
        </p:nvSpPr>
        <p:spPr/>
        <p:txBody>
          <a:bodyPr/>
          <a:lstStyle/>
          <a:p>
            <a:pPr>
              <a:defRPr/>
            </a:pPr>
            <a:r>
              <a:rPr lang="en-US"/>
              <a:t>© 2005 Microsoft Corporation. All rights reserved.</a:t>
            </a:r>
          </a:p>
          <a:p>
            <a:pPr>
              <a:defRPr/>
            </a:pPr>
            <a:r>
              <a:rPr lang="en-US"/>
              <a:t>This presentation is for informational purposes only. Microsoft makes no warranties, express or implied, in this summary.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"hello world”</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dir $</a:t>
            </a:r>
            <a:r>
              <a:rPr lang="en-US" sz="1200" kern="1200" dirty="0" err="1" smtClean="0">
                <a:solidFill>
                  <a:schemeClr val="tx1"/>
                </a:solidFill>
                <a:latin typeface="+mn-lt"/>
                <a:ea typeface="+mn-ea"/>
                <a:cs typeface="+mn-cs"/>
              </a:rPr>
              <a:t>env:windir</a:t>
            </a:r>
            <a:r>
              <a:rPr lang="en-US" sz="1200" kern="1200" dirty="0" smtClean="0">
                <a:solidFill>
                  <a:schemeClr val="tx1"/>
                </a:solidFill>
                <a:latin typeface="+mn-lt"/>
                <a:ea typeface="+mn-ea"/>
                <a:cs typeface="+mn-cs"/>
              </a:rPr>
              <a:t>\*.log | select-string -List error | format-table </a:t>
            </a:r>
            <a:r>
              <a:rPr lang="en-US" sz="1200" kern="1200" dirty="0" err="1" smtClean="0">
                <a:solidFill>
                  <a:schemeClr val="tx1"/>
                </a:solidFill>
                <a:latin typeface="+mn-lt"/>
                <a:ea typeface="+mn-ea"/>
                <a:cs typeface="+mn-cs"/>
              </a:rPr>
              <a:t>path,linenumber</a:t>
            </a:r>
            <a:r>
              <a:rPr lang="en-US" sz="1200" kern="1200" dirty="0" smtClean="0">
                <a:solidFill>
                  <a:schemeClr val="tx1"/>
                </a:solidFill>
                <a:latin typeface="+mn-lt"/>
                <a:ea typeface="+mn-ea"/>
                <a:cs typeface="+mn-cs"/>
              </a:rPr>
              <a:t> –auto</a:t>
            </a:r>
            <a:endParaRPr lang="de-CH" sz="1200" kern="1200" dirty="0" smtClean="0">
              <a:solidFill>
                <a:schemeClr val="tx1"/>
              </a:solidFill>
              <a:latin typeface="+mn-lt"/>
              <a:ea typeface="+mn-ea"/>
              <a:cs typeface="+mn-cs"/>
            </a:endParaRPr>
          </a:p>
          <a:p>
            <a:endParaRPr lang="en-US" dirty="0" smtClean="0"/>
          </a:p>
          <a:p>
            <a:r>
              <a:rPr lang="en-US" sz="1200" kern="1200" dirty="0" smtClean="0">
                <a:solidFill>
                  <a:schemeClr val="tx1"/>
                </a:solidFill>
                <a:latin typeface="+mn-lt"/>
                <a:ea typeface="+mn-ea"/>
                <a:cs typeface="+mn-cs"/>
              </a:rPr>
              <a:t>([xml](new-object </a:t>
            </a:r>
            <a:r>
              <a:rPr lang="en-US" sz="1200" kern="1200" dirty="0" err="1" smtClean="0">
                <a:solidFill>
                  <a:schemeClr val="tx1"/>
                </a:solidFill>
                <a:latin typeface="+mn-lt"/>
                <a:ea typeface="+mn-ea"/>
                <a:cs typeface="+mn-cs"/>
              </a:rPr>
              <a:t>net.webclient</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DownloadString</a:t>
            </a:r>
            <a:r>
              <a:rPr lang="en-US" sz="1200" kern="1200" dirty="0" smtClean="0">
                <a:solidFill>
                  <a:schemeClr val="tx1"/>
                </a:solidFill>
                <a:latin typeface="+mn-lt"/>
                <a:ea typeface="+mn-ea"/>
                <a:cs typeface="+mn-cs"/>
              </a:rPr>
              <a:t>( "</a:t>
            </a:r>
            <a:r>
              <a:rPr lang="en-US" sz="1200" u="sng" kern="1200" dirty="0" smtClean="0">
                <a:solidFill>
                  <a:schemeClr val="tx1"/>
                </a:solidFill>
                <a:latin typeface="+mn-lt"/>
                <a:ea typeface="+mn-ea"/>
                <a:cs typeface="+mn-cs"/>
                <a:hlinkClick r:id="rId3"/>
              </a:rPr>
              <a:t>http://blogs.msdn.com/powershell/rss.aspx</a:t>
            </a:r>
            <a:r>
              <a:rPr lang="en-US" sz="1200" kern="1200" dirty="0" smtClean="0">
                <a:solidFill>
                  <a:schemeClr val="tx1"/>
                </a:solidFill>
                <a:latin typeface="+mn-lt"/>
                <a:ea typeface="+mn-ea"/>
                <a:cs typeface="+mn-cs"/>
              </a:rPr>
              <a:t>")).rss.channel.item | format-table </a:t>
            </a:r>
            <a:r>
              <a:rPr lang="en-US" sz="1200" kern="1200" dirty="0" err="1" smtClean="0">
                <a:solidFill>
                  <a:schemeClr val="tx1"/>
                </a:solidFill>
                <a:latin typeface="+mn-lt"/>
                <a:ea typeface="+mn-ea"/>
                <a:cs typeface="+mn-cs"/>
              </a:rPr>
              <a:t>title,link</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[void][</a:t>
            </a:r>
            <a:r>
              <a:rPr lang="en-US" sz="1200" kern="1200" dirty="0" err="1" smtClean="0">
                <a:solidFill>
                  <a:schemeClr val="tx1"/>
                </a:solidFill>
                <a:latin typeface="+mn-lt"/>
                <a:ea typeface="+mn-ea"/>
                <a:cs typeface="+mn-cs"/>
              </a:rPr>
              <a:t>reflection.assembly</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LoadWithPartialName</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System.Windows.Forms</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$form = new-object </a:t>
            </a:r>
            <a:r>
              <a:rPr lang="en-US" sz="1200" kern="1200" dirty="0" err="1" smtClean="0">
                <a:solidFill>
                  <a:schemeClr val="tx1"/>
                </a:solidFill>
                <a:latin typeface="+mn-lt"/>
                <a:ea typeface="+mn-ea"/>
                <a:cs typeface="+mn-cs"/>
              </a:rPr>
              <a:t>Windows.Forms.Form</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form.Text</a:t>
            </a:r>
            <a:r>
              <a:rPr lang="en-US" sz="1200" kern="1200" dirty="0" smtClean="0">
                <a:solidFill>
                  <a:schemeClr val="tx1"/>
                </a:solidFill>
                <a:latin typeface="+mn-lt"/>
                <a:ea typeface="+mn-ea"/>
                <a:cs typeface="+mn-cs"/>
              </a:rPr>
              <a:t> = "My First Form"</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$button = new-object </a:t>
            </a:r>
            <a:r>
              <a:rPr lang="en-US" sz="1200" kern="1200" dirty="0" err="1" smtClean="0">
                <a:solidFill>
                  <a:schemeClr val="tx1"/>
                </a:solidFill>
                <a:latin typeface="+mn-lt"/>
                <a:ea typeface="+mn-ea"/>
                <a:cs typeface="+mn-cs"/>
              </a:rPr>
              <a:t>Windows.Forms.Button</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button.text</a:t>
            </a:r>
            <a:r>
              <a:rPr lang="en-US" sz="1200" kern="1200" dirty="0" smtClean="0">
                <a:solidFill>
                  <a:schemeClr val="tx1"/>
                </a:solidFill>
                <a:latin typeface="+mn-lt"/>
                <a:ea typeface="+mn-ea"/>
                <a:cs typeface="+mn-cs"/>
              </a:rPr>
              <a:t>="Push Me!"</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button.Dock</a:t>
            </a:r>
            <a:r>
              <a:rPr lang="en-US" sz="1200" kern="1200" dirty="0" smtClean="0">
                <a:solidFill>
                  <a:schemeClr val="tx1"/>
                </a:solidFill>
                <a:latin typeface="+mn-lt"/>
                <a:ea typeface="+mn-ea"/>
                <a:cs typeface="+mn-cs"/>
              </a:rPr>
              <a:t>="fill"</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button.add_click</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form.close</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form.controls.add</a:t>
            </a:r>
            <a:r>
              <a:rPr lang="en-US" sz="1200" kern="1200" dirty="0" smtClean="0">
                <a:solidFill>
                  <a:schemeClr val="tx1"/>
                </a:solidFill>
                <a:latin typeface="+mn-lt"/>
                <a:ea typeface="+mn-ea"/>
                <a:cs typeface="+mn-cs"/>
              </a:rPr>
              <a:t>($button)</a:t>
            </a:r>
            <a:endParaRPr lang="de-CH"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form.Add_Shown</a:t>
            </a:r>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form.Activate</a:t>
            </a:r>
            <a:r>
              <a:rPr lang="en-US" sz="1200" kern="1200" dirty="0" smtClean="0">
                <a:solidFill>
                  <a:schemeClr val="tx1"/>
                </a:solidFill>
                <a:latin typeface="+mn-lt"/>
                <a:ea typeface="+mn-ea"/>
                <a:cs typeface="+mn-cs"/>
              </a:rPr>
              <a:t>()})</a:t>
            </a:r>
            <a:endParaRPr lang="de-CH" sz="1200" kern="1200" dirty="0" smtClean="0">
              <a:solidFill>
                <a:schemeClr val="tx1"/>
              </a:solidFill>
              <a:latin typeface="+mn-lt"/>
              <a:ea typeface="+mn-ea"/>
              <a:cs typeface="+mn-cs"/>
            </a:endParaRPr>
          </a:p>
          <a:p>
            <a:r>
              <a:rPr lang="de-CH" sz="1200" kern="1200" dirty="0" smtClean="0">
                <a:solidFill>
                  <a:schemeClr val="tx1"/>
                </a:solidFill>
                <a:latin typeface="+mn-lt"/>
                <a:ea typeface="+mn-ea"/>
                <a:cs typeface="+mn-cs"/>
              </a:rPr>
              <a:t>$</a:t>
            </a:r>
            <a:r>
              <a:rPr lang="de-CH" sz="1200" kern="1200" dirty="0" err="1" smtClean="0">
                <a:solidFill>
                  <a:schemeClr val="tx1"/>
                </a:solidFill>
                <a:latin typeface="+mn-lt"/>
                <a:ea typeface="+mn-ea"/>
                <a:cs typeface="+mn-cs"/>
              </a:rPr>
              <a:t>form.ShowDialog</a:t>
            </a:r>
            <a:r>
              <a:rPr lang="de-CH" sz="1200" kern="1200" dirty="0" smtClean="0">
                <a:solidFill>
                  <a:schemeClr val="tx1"/>
                </a:solidFill>
                <a:latin typeface="+mn-lt"/>
                <a:ea typeface="+mn-ea"/>
                <a:cs typeface="+mn-cs"/>
              </a:rPr>
              <a:t>()</a:t>
            </a:r>
          </a:p>
          <a:p>
            <a:endParaRPr lang="en-US" dirty="0"/>
          </a:p>
        </p:txBody>
      </p:sp>
      <p:sp>
        <p:nvSpPr>
          <p:cNvPr id="4" name="Slide Number Placeholder 3"/>
          <p:cNvSpPr>
            <a:spLocks noGrp="1"/>
          </p:cNvSpPr>
          <p:nvPr>
            <p:ph type="sldNum" sz="quarter" idx="10"/>
          </p:nvPr>
        </p:nvSpPr>
        <p:spPr/>
        <p:txBody>
          <a:bodyPr/>
          <a:lstStyle/>
          <a:p>
            <a:fld id="{65DA9056-19E5-47D3-A76C-3897702933EA}" type="slidenum">
              <a:rPr lang="de-CH" smtClean="0"/>
              <a:pPr/>
              <a:t>15</a:t>
            </a:fld>
            <a:endParaRPr lang="de-CH"/>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0838" name="Rectangle 6"/>
          <p:cNvSpPr>
            <a:spLocks noGrp="1" noChangeArrowheads="1"/>
          </p:cNvSpPr>
          <p:nvPr>
            <p:ph type="ctrTitle" sz="quarter"/>
          </p:nvPr>
        </p:nvSpPr>
        <p:spPr>
          <a:xfrm>
            <a:off x="914400" y="3124200"/>
            <a:ext cx="7772400" cy="1470025"/>
          </a:xfrm>
        </p:spPr>
        <p:txBody>
          <a:bodyPr/>
          <a:lstStyle>
            <a:lvl1pPr>
              <a:defRPr/>
            </a:lvl1pPr>
          </a:lstStyle>
          <a:p>
            <a:r>
              <a:rPr lang="en-US"/>
              <a:t>Click to edit Master title style</a:t>
            </a:r>
          </a:p>
        </p:txBody>
      </p:sp>
      <p:sp>
        <p:nvSpPr>
          <p:cNvPr id="120839" name="Rectangle 7"/>
          <p:cNvSpPr>
            <a:spLocks noGrp="1" noChangeArrowheads="1"/>
          </p:cNvSpPr>
          <p:nvPr>
            <p:ph type="subTitle" sz="quarter" idx="1"/>
          </p:nvPr>
        </p:nvSpPr>
        <p:spPr>
          <a:xfrm>
            <a:off x="914400" y="5029200"/>
            <a:ext cx="6400800" cy="685800"/>
          </a:xfrm>
        </p:spPr>
        <p:txBody>
          <a:bodyPr/>
          <a:lstStyle>
            <a:lvl1pPr marL="0" indent="0">
              <a:lnSpc>
                <a:spcPct val="70000"/>
              </a:lnSpc>
              <a:buNone/>
              <a:defRPr sz="2400"/>
            </a:lvl1pPr>
          </a:lstStyle>
          <a:p>
            <a:r>
              <a:rPr lang="en-US"/>
              <a:t>Click to edit Master subtitle style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Rectangle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itle 4"/>
          <p:cNvSpPr>
            <a:spLocks noGrp="1"/>
          </p:cNvSpPr>
          <p:nvPr>
            <p:ph type="title"/>
          </p:nvPr>
        </p:nvSpPr>
        <p:spPr/>
        <p:txBody>
          <a:bodyPr/>
          <a:lstStyle/>
          <a:p>
            <a:r>
              <a:rPr lang="en-US" smtClean="0"/>
              <a:t>Click to edit Master title style</a:t>
            </a:r>
            <a:endParaRPr lang="de-CH"/>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de-CH"/>
          </a:p>
        </p:txBody>
      </p:sp>
      <p:sp>
        <p:nvSpPr>
          <p:cNvPr id="3" name="Rectangle 2"/>
          <p:cNvSpPr>
            <a:spLocks noGrp="1"/>
          </p:cNvSpPr>
          <p:nvPr>
            <p:ph sz="half" idx="1"/>
          </p:nvPr>
        </p:nvSpPr>
        <p:spPr>
          <a:xfrm>
            <a:off x="457200" y="12954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3"/>
          <p:cNvSpPr>
            <a:spLocks noGrp="1"/>
          </p:cNvSpPr>
          <p:nvPr>
            <p:ph sz="half" idx="2"/>
          </p:nvPr>
        </p:nvSpPr>
        <p:spPr>
          <a:xfrm>
            <a:off x="4648200" y="1295400"/>
            <a:ext cx="40386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de-CH"/>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x" preserve="1">
  <p:cSld name="Title and Tex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de-CH"/>
          </a:p>
        </p:txBody>
      </p:sp>
      <p:sp>
        <p:nvSpPr>
          <p:cNvPr id="3" name="Rectangle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8"/>
          <a:srcRect/>
          <a:stretch>
            <a:fillRect/>
          </a:stretch>
        </a:blipFill>
        <a:effectLst/>
      </p:bgPr>
    </p:bg>
    <p:spTree>
      <p:nvGrpSpPr>
        <p:cNvPr id="1" name=""/>
        <p:cNvGrpSpPr/>
        <p:nvPr/>
      </p:nvGrpSpPr>
      <p:grpSpPr>
        <a:xfrm>
          <a:off x="0" y="0"/>
          <a:ext cx="0" cy="0"/>
          <a:chOff x="0" y="0"/>
          <a:chExt cx="0" cy="0"/>
        </a:xfrm>
      </p:grpSpPr>
      <p:sp>
        <p:nvSpPr>
          <p:cNvPr id="6146" name="Rectangle 10"/>
          <p:cNvSpPr>
            <a:spLocks noGrp="1" noChangeArrowheads="1"/>
          </p:cNvSpPr>
          <p:nvPr>
            <p:ph type="body" idx="1"/>
          </p:nvPr>
        </p:nvSpPr>
        <p:spPr bwMode="auto">
          <a:xfrm>
            <a:off x="457200" y="1295400"/>
            <a:ext cx="82296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6147" name="Rectangle 11"/>
          <p:cNvSpPr>
            <a:spLocks noGrp="1" noChangeArrowheads="1"/>
          </p:cNvSpPr>
          <p:nvPr>
            <p:ph type="title"/>
          </p:nvPr>
        </p:nvSpPr>
        <p:spPr bwMode="auto">
          <a:xfrm>
            <a:off x="457200" y="274638"/>
            <a:ext cx="8229600" cy="7921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4" r:id="rId3"/>
    <p:sldLayoutId id="2147483666" r:id="rId4"/>
    <p:sldLayoutId id="2147483667" r:id="rId5"/>
    <p:sldLayoutId id="2147483670" r:id="rId6"/>
  </p:sldLayoutIdLst>
  <p:txStyles>
    <p:titleStyle>
      <a:lvl1pPr algn="l" rtl="0" eaLnBrk="0" fontAlgn="base" hangingPunct="0">
        <a:spcBef>
          <a:spcPct val="0"/>
        </a:spcBef>
        <a:spcAft>
          <a:spcPct val="0"/>
        </a:spcAft>
        <a:defRPr sz="4400">
          <a:solidFill>
            <a:srgbClr val="FFCC00"/>
          </a:solidFill>
          <a:latin typeface="+mj-lt"/>
          <a:ea typeface="+mj-ea"/>
          <a:cs typeface="+mj-cs"/>
        </a:defRPr>
      </a:lvl1pPr>
      <a:lvl2pPr algn="l" rtl="0" eaLnBrk="0" fontAlgn="base" hangingPunct="0">
        <a:spcBef>
          <a:spcPct val="0"/>
        </a:spcBef>
        <a:spcAft>
          <a:spcPct val="0"/>
        </a:spcAft>
        <a:defRPr sz="4400">
          <a:solidFill>
            <a:srgbClr val="FFCC00"/>
          </a:solidFill>
          <a:latin typeface="Segoe Semibold" pitchFamily="34" charset="0"/>
        </a:defRPr>
      </a:lvl2pPr>
      <a:lvl3pPr algn="l" rtl="0" eaLnBrk="0" fontAlgn="base" hangingPunct="0">
        <a:spcBef>
          <a:spcPct val="0"/>
        </a:spcBef>
        <a:spcAft>
          <a:spcPct val="0"/>
        </a:spcAft>
        <a:defRPr sz="4400">
          <a:solidFill>
            <a:srgbClr val="FFCC00"/>
          </a:solidFill>
          <a:latin typeface="Segoe Semibold" pitchFamily="34" charset="0"/>
        </a:defRPr>
      </a:lvl3pPr>
      <a:lvl4pPr algn="l" rtl="0" eaLnBrk="0" fontAlgn="base" hangingPunct="0">
        <a:spcBef>
          <a:spcPct val="0"/>
        </a:spcBef>
        <a:spcAft>
          <a:spcPct val="0"/>
        </a:spcAft>
        <a:defRPr sz="4400">
          <a:solidFill>
            <a:srgbClr val="FFCC00"/>
          </a:solidFill>
          <a:latin typeface="Segoe Semibold" pitchFamily="34" charset="0"/>
        </a:defRPr>
      </a:lvl4pPr>
      <a:lvl5pPr algn="l" rtl="0" eaLnBrk="0" fontAlgn="base" hangingPunct="0">
        <a:spcBef>
          <a:spcPct val="0"/>
        </a:spcBef>
        <a:spcAft>
          <a:spcPct val="0"/>
        </a:spcAft>
        <a:defRPr sz="4400">
          <a:solidFill>
            <a:srgbClr val="FFCC00"/>
          </a:solidFill>
          <a:latin typeface="Segoe Semibold" pitchFamily="34" charset="0"/>
        </a:defRPr>
      </a:lvl5pPr>
      <a:lvl6pPr marL="457200" algn="l" rtl="0" fontAlgn="base">
        <a:spcBef>
          <a:spcPct val="0"/>
        </a:spcBef>
        <a:spcAft>
          <a:spcPct val="0"/>
        </a:spcAft>
        <a:defRPr sz="4400">
          <a:solidFill>
            <a:srgbClr val="FFCC00"/>
          </a:solidFill>
          <a:latin typeface="Segoe Semibold" pitchFamily="34" charset="0"/>
        </a:defRPr>
      </a:lvl6pPr>
      <a:lvl7pPr marL="914400" algn="l" rtl="0" fontAlgn="base">
        <a:spcBef>
          <a:spcPct val="0"/>
        </a:spcBef>
        <a:spcAft>
          <a:spcPct val="0"/>
        </a:spcAft>
        <a:defRPr sz="4400">
          <a:solidFill>
            <a:srgbClr val="FFCC00"/>
          </a:solidFill>
          <a:latin typeface="Segoe Semibold" pitchFamily="34" charset="0"/>
        </a:defRPr>
      </a:lvl7pPr>
      <a:lvl8pPr marL="1371600" algn="l" rtl="0" fontAlgn="base">
        <a:spcBef>
          <a:spcPct val="0"/>
        </a:spcBef>
        <a:spcAft>
          <a:spcPct val="0"/>
        </a:spcAft>
        <a:defRPr sz="4400">
          <a:solidFill>
            <a:srgbClr val="FFCC00"/>
          </a:solidFill>
          <a:latin typeface="Segoe Semibold" pitchFamily="34" charset="0"/>
        </a:defRPr>
      </a:lvl8pPr>
      <a:lvl9pPr marL="1828800" algn="l" rtl="0" fontAlgn="base">
        <a:spcBef>
          <a:spcPct val="0"/>
        </a:spcBef>
        <a:spcAft>
          <a:spcPct val="0"/>
        </a:spcAft>
        <a:defRPr sz="4400">
          <a:solidFill>
            <a:srgbClr val="FFCC00"/>
          </a:solidFill>
          <a:latin typeface="Segoe Semibold" pitchFamily="34" charset="0"/>
        </a:defRPr>
      </a:lvl9pPr>
    </p:titleStyle>
    <p:bodyStyle>
      <a:lvl1pPr marL="342900" indent="-342900" algn="l" rtl="0" eaLnBrk="0" fontAlgn="base" hangingPunct="0">
        <a:lnSpc>
          <a:spcPct val="80000"/>
        </a:lnSpc>
        <a:spcBef>
          <a:spcPct val="20000"/>
        </a:spcBef>
        <a:spcAft>
          <a:spcPct val="0"/>
        </a:spcAft>
        <a:buClr>
          <a:srgbClr val="FFCC00"/>
        </a:buClr>
        <a:buFont typeface="Wingdings 2" pitchFamily="18" charset="2"/>
        <a:buChar char=""/>
        <a:defRPr sz="3200">
          <a:solidFill>
            <a:schemeClr val="bg1"/>
          </a:solidFill>
          <a:latin typeface="+mn-lt"/>
          <a:ea typeface="+mn-ea"/>
          <a:cs typeface="+mn-cs"/>
        </a:defRPr>
      </a:lvl1pPr>
      <a:lvl2pPr marL="742950" indent="-285750" algn="l" rtl="0" eaLnBrk="0" fontAlgn="base" hangingPunct="0">
        <a:lnSpc>
          <a:spcPct val="80000"/>
        </a:lnSpc>
        <a:spcBef>
          <a:spcPct val="20000"/>
        </a:spcBef>
        <a:spcAft>
          <a:spcPct val="0"/>
        </a:spcAft>
        <a:buClr>
          <a:srgbClr val="FFCC00"/>
        </a:buClr>
        <a:buChar char="–"/>
        <a:defRPr sz="2800">
          <a:solidFill>
            <a:schemeClr val="bg1"/>
          </a:solidFill>
          <a:latin typeface="+mn-lt"/>
        </a:defRPr>
      </a:lvl2pPr>
      <a:lvl3pPr marL="1143000" indent="-228600" algn="l" rtl="0" eaLnBrk="0" fontAlgn="base" hangingPunct="0">
        <a:lnSpc>
          <a:spcPct val="80000"/>
        </a:lnSpc>
        <a:spcBef>
          <a:spcPct val="20000"/>
        </a:spcBef>
        <a:spcAft>
          <a:spcPct val="0"/>
        </a:spcAft>
        <a:buClr>
          <a:srgbClr val="FFCC00"/>
        </a:buClr>
        <a:buChar char="•"/>
        <a:defRPr sz="2400">
          <a:solidFill>
            <a:schemeClr val="bg1"/>
          </a:solidFill>
          <a:latin typeface="+mn-lt"/>
        </a:defRPr>
      </a:lvl3pPr>
      <a:lvl4pPr marL="1600200" indent="-228600" algn="l" rtl="0" eaLnBrk="0" fontAlgn="base" hangingPunct="0">
        <a:lnSpc>
          <a:spcPct val="80000"/>
        </a:lnSpc>
        <a:spcBef>
          <a:spcPct val="20000"/>
        </a:spcBef>
        <a:spcAft>
          <a:spcPct val="0"/>
        </a:spcAft>
        <a:buClr>
          <a:srgbClr val="FFCC00"/>
        </a:buClr>
        <a:buChar char="–"/>
        <a:defRPr sz="2000">
          <a:solidFill>
            <a:schemeClr val="bg1"/>
          </a:solidFill>
          <a:latin typeface="+mn-lt"/>
        </a:defRPr>
      </a:lvl4pPr>
      <a:lvl5pPr marL="2057400" indent="-228600" algn="l" rtl="0" eaLnBrk="0" fontAlgn="base" hangingPunct="0">
        <a:lnSpc>
          <a:spcPct val="80000"/>
        </a:lnSpc>
        <a:spcBef>
          <a:spcPct val="20000"/>
        </a:spcBef>
        <a:spcAft>
          <a:spcPct val="0"/>
        </a:spcAft>
        <a:buClr>
          <a:srgbClr val="FFCC00"/>
        </a:buClr>
        <a:buChar char="»"/>
        <a:defRPr sz="2000">
          <a:solidFill>
            <a:schemeClr val="bg1"/>
          </a:solidFill>
          <a:latin typeface="+mn-lt"/>
        </a:defRPr>
      </a:lvl5pPr>
      <a:lvl6pPr marL="2514600" indent="-228600" algn="l" rtl="0" fontAlgn="base">
        <a:lnSpc>
          <a:spcPct val="80000"/>
        </a:lnSpc>
        <a:spcBef>
          <a:spcPct val="20000"/>
        </a:spcBef>
        <a:spcAft>
          <a:spcPct val="0"/>
        </a:spcAft>
        <a:buClr>
          <a:srgbClr val="FFCC00"/>
        </a:buClr>
        <a:buChar char="»"/>
        <a:defRPr sz="2000">
          <a:solidFill>
            <a:schemeClr val="bg1"/>
          </a:solidFill>
          <a:latin typeface="+mn-lt"/>
        </a:defRPr>
      </a:lvl6pPr>
      <a:lvl7pPr marL="2971800" indent="-228600" algn="l" rtl="0" fontAlgn="base">
        <a:lnSpc>
          <a:spcPct val="80000"/>
        </a:lnSpc>
        <a:spcBef>
          <a:spcPct val="20000"/>
        </a:spcBef>
        <a:spcAft>
          <a:spcPct val="0"/>
        </a:spcAft>
        <a:buClr>
          <a:srgbClr val="FFCC00"/>
        </a:buClr>
        <a:buChar char="»"/>
        <a:defRPr sz="2000">
          <a:solidFill>
            <a:schemeClr val="bg1"/>
          </a:solidFill>
          <a:latin typeface="+mn-lt"/>
        </a:defRPr>
      </a:lvl7pPr>
      <a:lvl8pPr marL="3429000" indent="-228600" algn="l" rtl="0" fontAlgn="base">
        <a:lnSpc>
          <a:spcPct val="80000"/>
        </a:lnSpc>
        <a:spcBef>
          <a:spcPct val="20000"/>
        </a:spcBef>
        <a:spcAft>
          <a:spcPct val="0"/>
        </a:spcAft>
        <a:buClr>
          <a:srgbClr val="FFCC00"/>
        </a:buClr>
        <a:buChar char="»"/>
        <a:defRPr sz="2000">
          <a:solidFill>
            <a:schemeClr val="bg1"/>
          </a:solidFill>
          <a:latin typeface="+mn-lt"/>
        </a:defRPr>
      </a:lvl8pPr>
      <a:lvl9pPr marL="3886200" indent="-228600" algn="l" rtl="0" fontAlgn="base">
        <a:lnSpc>
          <a:spcPct val="80000"/>
        </a:lnSpc>
        <a:spcBef>
          <a:spcPct val="20000"/>
        </a:spcBef>
        <a:spcAft>
          <a:spcPct val="0"/>
        </a:spcAft>
        <a:buClr>
          <a:srgbClr val="FFCC00"/>
        </a:buClr>
        <a:buChar char="»"/>
        <a:defRPr sz="2000">
          <a:solidFill>
            <a:schemeClr val="bg1"/>
          </a:solidFill>
          <a:latin typeface="+mn-lt"/>
        </a:defRPr>
      </a:lvl9pPr>
    </p:bodyStyle>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jpe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ctrTitle" sz="quarter"/>
          </p:nvPr>
        </p:nvSpPr>
        <p:spPr/>
        <p:txBody>
          <a:bodyPr/>
          <a:lstStyle/>
          <a:p>
            <a:pPr eaLnBrk="1" hangingPunct="1"/>
            <a:r>
              <a:rPr lang="en-US" dirty="0" smtClean="0"/>
              <a:t>Scripting with</a:t>
            </a:r>
            <a:br>
              <a:rPr lang="en-US" dirty="0" smtClean="0"/>
            </a:br>
            <a:r>
              <a:rPr lang="en-US" dirty="0" smtClean="0"/>
              <a:t>Windows PowerShell</a:t>
            </a:r>
          </a:p>
        </p:txBody>
      </p:sp>
      <p:sp>
        <p:nvSpPr>
          <p:cNvPr id="3" name="Subtitle 2"/>
          <p:cNvSpPr>
            <a:spLocks noGrp="1"/>
          </p:cNvSpPr>
          <p:nvPr>
            <p:ph type="subTitle" sz="quarter" idx="1"/>
          </p:nvPr>
        </p:nvSpPr>
        <p:spPr/>
        <p:txBody>
          <a:bodyPr/>
          <a:lstStyle/>
          <a:p>
            <a:r>
              <a:rPr lang="en-US" dirty="0" smtClean="0"/>
              <a:t>Frank Koch</a:t>
            </a:r>
          </a:p>
          <a:p>
            <a:r>
              <a:rPr lang="en-US" dirty="0" smtClean="0"/>
              <a:t>Infrastructure Architect</a:t>
            </a:r>
          </a:p>
          <a:p>
            <a:r>
              <a:rPr lang="en-US" dirty="0" smtClean="0"/>
              <a:t>Developer &amp; Platform Group</a:t>
            </a:r>
          </a:p>
          <a:p>
            <a:r>
              <a:rPr lang="en-US" dirty="0" smtClean="0"/>
              <a:t>Microsoft Switzerland</a:t>
            </a:r>
            <a:endParaRPr lang="en-US" dirty="0"/>
          </a:p>
        </p:txBody>
      </p:sp>
    </p:spTree>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Rectangle 11264"/>
          <p:cNvPicPr>
            <a:picLocks noChangeAspect="1" noChangeArrowheads="1"/>
          </p:cNvPicPr>
          <p:nvPr/>
        </p:nvPicPr>
        <p:blipFill>
          <a:blip r:embed="rId3"/>
          <a:srcRect/>
          <a:stretch>
            <a:fillRect/>
          </a:stretch>
        </p:blipFill>
        <p:spPr bwMode="ltGray">
          <a:xfrm>
            <a:off x="1789113" y="3048000"/>
            <a:ext cx="1965325" cy="1444625"/>
          </a:xfrm>
          <a:prstGeom prst="rect">
            <a:avLst/>
          </a:prstGeom>
          <a:noFill/>
          <a:ln w="9525">
            <a:noFill/>
            <a:miter lim="800000"/>
            <a:headEnd/>
            <a:tailEnd/>
          </a:ln>
        </p:spPr>
      </p:pic>
      <p:sp>
        <p:nvSpPr>
          <p:cNvPr id="486403" name="Rectangle 11265"/>
          <p:cNvSpPr>
            <a:spLocks noChangeArrowheads="1"/>
          </p:cNvSpPr>
          <p:nvPr/>
        </p:nvSpPr>
        <p:spPr bwMode="auto">
          <a:xfrm>
            <a:off x="4114800" y="3962400"/>
            <a:ext cx="4343400" cy="381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PowerShell Engine</a:t>
            </a:r>
          </a:p>
        </p:txBody>
      </p:sp>
      <p:sp>
        <p:nvSpPr>
          <p:cNvPr id="486405" name="Rectangle 11267"/>
          <p:cNvSpPr>
            <a:spLocks noChangeArrowheads="1"/>
          </p:cNvSpPr>
          <p:nvPr/>
        </p:nvSpPr>
        <p:spPr bwMode="auto">
          <a:xfrm>
            <a:off x="4114800" y="54102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Custom Application</a:t>
            </a:r>
          </a:p>
        </p:txBody>
      </p:sp>
      <p:pic>
        <p:nvPicPr>
          <p:cNvPr id="69641" name="Rectangle 11277"/>
          <p:cNvPicPr>
            <a:picLocks noChangeAspect="1" noChangeArrowheads="1"/>
          </p:cNvPicPr>
          <p:nvPr/>
        </p:nvPicPr>
        <p:blipFill>
          <a:blip r:embed="rId4"/>
          <a:srcRect/>
          <a:stretch>
            <a:fillRect/>
          </a:stretch>
        </p:blipFill>
        <p:spPr bwMode="auto">
          <a:xfrm>
            <a:off x="1752600" y="990600"/>
            <a:ext cx="2038350" cy="1663700"/>
          </a:xfrm>
          <a:prstGeom prst="rect">
            <a:avLst/>
          </a:prstGeom>
          <a:noFill/>
          <a:ln w="9525">
            <a:noFill/>
            <a:miter lim="800000"/>
            <a:headEnd/>
            <a:tailEnd/>
          </a:ln>
        </p:spPr>
      </p:pic>
      <p:sp>
        <p:nvSpPr>
          <p:cNvPr id="486416" name="Rectangle 11278"/>
          <p:cNvSpPr>
            <a:spLocks noChangeArrowheads="1"/>
          </p:cNvSpPr>
          <p:nvPr/>
        </p:nvSpPr>
        <p:spPr bwMode="auto">
          <a:xfrm>
            <a:off x="4114800" y="1752600"/>
            <a:ext cx="4343400" cy="381000"/>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Microsoft Management Console 3.0</a:t>
            </a:r>
          </a:p>
        </p:txBody>
      </p:sp>
      <p:sp>
        <p:nvSpPr>
          <p:cNvPr id="486417" name="Rectangle 11279"/>
          <p:cNvSpPr>
            <a:spLocks noChangeArrowheads="1"/>
          </p:cNvSpPr>
          <p:nvPr/>
        </p:nvSpPr>
        <p:spPr bwMode="auto">
          <a:xfrm>
            <a:off x="4114800" y="2133600"/>
            <a:ext cx="1676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PSObject</a:t>
            </a:r>
          </a:p>
        </p:txBody>
      </p:sp>
      <p:sp>
        <p:nvSpPr>
          <p:cNvPr id="486418" name="Rectangle 11280"/>
          <p:cNvSpPr>
            <a:spLocks noChangeArrowheads="1"/>
          </p:cNvSpPr>
          <p:nvPr/>
        </p:nvSpPr>
        <p:spPr bwMode="auto">
          <a:xfrm>
            <a:off x="4114800" y="35814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PowerShell Cmdlets</a:t>
            </a:r>
          </a:p>
        </p:txBody>
      </p:sp>
      <p:sp>
        <p:nvSpPr>
          <p:cNvPr id="486422" name="TextBox 11284"/>
          <p:cNvSpPr txBox="1">
            <a:spLocks noChangeArrowheads="1"/>
          </p:cNvSpPr>
          <p:nvPr/>
        </p:nvSpPr>
        <p:spPr bwMode="auto">
          <a:xfrm>
            <a:off x="266700" y="3505200"/>
            <a:ext cx="1371600" cy="646113"/>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Command Line</a:t>
            </a:r>
          </a:p>
        </p:txBody>
      </p:sp>
      <p:sp>
        <p:nvSpPr>
          <p:cNvPr id="486423" name="TextBox 11285"/>
          <p:cNvSpPr txBox="1">
            <a:spLocks noChangeArrowheads="1"/>
          </p:cNvSpPr>
          <p:nvPr/>
        </p:nvSpPr>
        <p:spPr bwMode="auto">
          <a:xfrm>
            <a:off x="600075" y="1524000"/>
            <a:ext cx="704850" cy="396875"/>
          </a:xfrm>
          <a:prstGeom prst="rect">
            <a:avLst/>
          </a:prstGeom>
          <a:noFill/>
          <a:ln w="9525">
            <a:noFill/>
            <a:miter lim="800000"/>
            <a:headEnd/>
            <a:tailEnd/>
          </a:ln>
        </p:spPr>
        <p:txBody>
          <a:bodyPr>
            <a:spAutoFit/>
          </a:bodyPr>
          <a:lstStyle/>
          <a:p>
            <a:pP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GUI</a:t>
            </a:r>
          </a:p>
        </p:txBody>
      </p:sp>
      <p:sp>
        <p:nvSpPr>
          <p:cNvPr id="24" name="Title 23"/>
          <p:cNvSpPr>
            <a:spLocks noGrp="1" noChangeArrowheads="1"/>
          </p:cNvSpPr>
          <p:nvPr>
            <p:ph type="title"/>
          </p:nvPr>
        </p:nvSpPr>
        <p:spPr>
          <a:xfrm>
            <a:off x="338138" y="228600"/>
            <a:ext cx="8763000" cy="534988"/>
          </a:xfrm>
        </p:spPr>
        <p:txBody>
          <a:bodyPr>
            <a:noAutofit/>
          </a:bodyPr>
          <a:lstStyle/>
          <a:p>
            <a:pPr eaLnBrk="1" hangingPunct="1">
              <a:defRPr/>
            </a:pPr>
            <a:r>
              <a:rPr lang="en-US" sz="3200" dirty="0" smtClean="0"/>
              <a:t>MMC 3.0 Layered Over Windows PowerShell</a:t>
            </a:r>
          </a:p>
        </p:txBody>
      </p:sp>
      <p:sp>
        <p:nvSpPr>
          <p:cNvPr id="22" name="TextBox 11284"/>
          <p:cNvSpPr txBox="1">
            <a:spLocks noChangeArrowheads="1"/>
          </p:cNvSpPr>
          <p:nvPr/>
        </p:nvSpPr>
        <p:spPr bwMode="auto">
          <a:xfrm>
            <a:off x="266700" y="2667000"/>
            <a:ext cx="1371600" cy="307975"/>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sz="1400" b="1" dirty="0">
                <a:solidFill>
                  <a:schemeClr val="bg1"/>
                </a:solidFill>
                <a:effectLst>
                  <a:outerShdw blurRad="38100" dist="38100" dir="2700000" algn="tl">
                    <a:srgbClr val="000000"/>
                  </a:outerShdw>
                </a:effectLst>
              </a:rPr>
              <a:t>Layered Over</a:t>
            </a:r>
          </a:p>
        </p:txBody>
      </p:sp>
      <p:sp>
        <p:nvSpPr>
          <p:cNvPr id="14" name="Rectangle 11278"/>
          <p:cNvSpPr>
            <a:spLocks noChangeArrowheads="1"/>
          </p:cNvSpPr>
          <p:nvPr/>
        </p:nvSpPr>
        <p:spPr bwMode="auto">
          <a:xfrm>
            <a:off x="4114800" y="1371600"/>
            <a:ext cx="43434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Windows Forms</a:t>
            </a:r>
          </a:p>
        </p:txBody>
      </p:sp>
      <p:sp>
        <p:nvSpPr>
          <p:cNvPr id="15" name="Rectangle 11279"/>
          <p:cNvSpPr>
            <a:spLocks noChangeArrowheads="1"/>
          </p:cNvSpPr>
          <p:nvPr/>
        </p:nvSpPr>
        <p:spPr bwMode="auto">
          <a:xfrm>
            <a:off x="5791200" y="2133600"/>
            <a:ext cx="2667000" cy="381000"/>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wrap="none" anchor="ctr"/>
          <a:lstStyle/>
          <a:p>
            <a:pPr algn="ctr">
              <a:defRPr/>
            </a:pPr>
            <a:r>
              <a:rPr lang="en-US" b="1" dirty="0">
                <a:solidFill>
                  <a:schemeClr val="bg1"/>
                </a:solidFill>
                <a:effectLst>
                  <a:outerShdw blurRad="38100" dist="38100" dir="2700000" algn="tl">
                    <a:srgbClr val="000000"/>
                  </a:outerShdw>
                </a:effectLst>
              </a:rPr>
              <a:t>Early Bound Objects</a:t>
            </a:r>
          </a:p>
        </p:txBody>
      </p:sp>
      <p:pic>
        <p:nvPicPr>
          <p:cNvPr id="69661" name="Picture 2" descr="C:\Program Files\Microsoft Resource DVD Artwork\DVD_ART\Artwork_Imagery\HARDWARE_IMAGERY\Illustration - Misc Hardware\XML Icons\Server XML Web Service.png"/>
          <p:cNvPicPr>
            <a:picLocks noChangeAspect="1" noChangeArrowheads="1"/>
          </p:cNvPicPr>
          <p:nvPr/>
        </p:nvPicPr>
        <p:blipFill>
          <a:blip r:embed="rId5"/>
          <a:srcRect/>
          <a:stretch>
            <a:fillRect/>
          </a:stretch>
        </p:blipFill>
        <p:spPr bwMode="auto">
          <a:xfrm>
            <a:off x="2514600" y="5105400"/>
            <a:ext cx="557213" cy="854075"/>
          </a:xfrm>
          <a:prstGeom prst="rect">
            <a:avLst/>
          </a:prstGeom>
          <a:noFill/>
          <a:ln w="9525">
            <a:noFill/>
            <a:miter lim="800000"/>
            <a:headEnd/>
            <a:tailEnd/>
          </a:ln>
        </p:spPr>
      </p:pic>
      <p:sp>
        <p:nvSpPr>
          <p:cNvPr id="17" name="Up-Down Arrow 16"/>
          <p:cNvSpPr/>
          <p:nvPr/>
        </p:nvSpPr>
        <p:spPr bwMode="auto">
          <a:xfrm>
            <a:off x="4876800" y="25908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18" name="Up-Down Arrow 17"/>
          <p:cNvSpPr/>
          <p:nvPr/>
        </p:nvSpPr>
        <p:spPr bwMode="auto">
          <a:xfrm>
            <a:off x="7010400" y="25908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19" name="Up-Down Arrow 18"/>
          <p:cNvSpPr/>
          <p:nvPr/>
        </p:nvSpPr>
        <p:spPr bwMode="auto">
          <a:xfrm>
            <a:off x="5943600" y="4419600"/>
            <a:ext cx="533400" cy="914400"/>
          </a:xfrm>
          <a:prstGeom prst="up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0" name="Down Arrow 19"/>
          <p:cNvSpPr/>
          <p:nvPr/>
        </p:nvSpPr>
        <p:spPr bwMode="auto">
          <a:xfrm>
            <a:off x="2514600" y="2743200"/>
            <a:ext cx="457200" cy="457200"/>
          </a:xfrm>
          <a:prstGeom prst="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1" name="Down Arrow 20"/>
          <p:cNvSpPr/>
          <p:nvPr/>
        </p:nvSpPr>
        <p:spPr bwMode="auto">
          <a:xfrm>
            <a:off x="2514600" y="4648200"/>
            <a:ext cx="457200" cy="457200"/>
          </a:xfrm>
          <a:prstGeom prst="downArrow">
            <a:avLst/>
          </a:prstGeom>
          <a:gradFill rotWithShape="1">
            <a:gsLst>
              <a:gs pos="0">
                <a:schemeClr val="accent1"/>
              </a:gs>
              <a:gs pos="100000">
                <a:schemeClr val="accent1">
                  <a:gamma/>
                  <a:shade val="82353"/>
                  <a:invGamma/>
                </a:schemeClr>
              </a:gs>
            </a:gsLst>
            <a:lin ang="5400000" scaled="1"/>
          </a:gradFill>
          <a:ln w="9525" cap="flat" cmpd="sng" algn="ctr">
            <a:solidFill>
              <a:schemeClr val="bg1"/>
            </a:solidFill>
            <a:prstDash val="solid"/>
            <a:round/>
            <a:headEnd type="none" w="med" len="med"/>
            <a:tailEnd type="triangle" w="lg" len="lg"/>
          </a:ln>
          <a:effectLst/>
        </p:spPr>
        <p:txBody>
          <a:bodyPr wrap="none" anchor="ctr"/>
          <a:lstStyle/>
          <a:p>
            <a:pPr>
              <a:defRPr/>
            </a:pPr>
            <a:endParaRPr lang="en-US" sz="2200">
              <a:solidFill>
                <a:schemeClr val="bg1"/>
              </a:solidFill>
              <a:latin typeface="Tahoma" charset="0"/>
            </a:endParaRPr>
          </a:p>
        </p:txBody>
      </p:sp>
      <p:sp>
        <p:nvSpPr>
          <p:cNvPr id="23" name="TextBox 11284"/>
          <p:cNvSpPr txBox="1">
            <a:spLocks noChangeArrowheads="1"/>
          </p:cNvSpPr>
          <p:nvPr/>
        </p:nvSpPr>
        <p:spPr bwMode="auto">
          <a:xfrm>
            <a:off x="304800" y="5105400"/>
            <a:ext cx="1447800" cy="646113"/>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b="1" dirty="0">
                <a:solidFill>
                  <a:schemeClr val="bg1"/>
                </a:solidFill>
                <a:effectLst>
                  <a:outerShdw blurRad="38100" dist="38100" dir="2700000" algn="tl">
                    <a:srgbClr val="000000"/>
                  </a:outerShdw>
                </a:effectLst>
              </a:rPr>
              <a:t>Your Application</a:t>
            </a:r>
          </a:p>
        </p:txBody>
      </p:sp>
      <p:sp>
        <p:nvSpPr>
          <p:cNvPr id="25" name="TextBox 11284"/>
          <p:cNvSpPr txBox="1">
            <a:spLocks noChangeArrowheads="1"/>
          </p:cNvSpPr>
          <p:nvPr/>
        </p:nvSpPr>
        <p:spPr bwMode="auto">
          <a:xfrm>
            <a:off x="304800" y="4648200"/>
            <a:ext cx="1371600" cy="307975"/>
          </a:xfrm>
          <a:prstGeom prst="rect">
            <a:avLst/>
          </a:prstGeom>
          <a:noFill/>
          <a:ln w="9525">
            <a:noFill/>
            <a:miter lim="800000"/>
            <a:headEnd/>
            <a:tailEnd/>
          </a:ln>
        </p:spPr>
        <p:txBody>
          <a:bodyPr>
            <a:spAutoFit/>
          </a:bodyPr>
          <a:lstStyle/>
          <a:p>
            <a:pPr algn="ctr">
              <a:spcBef>
                <a:spcPct val="50000"/>
              </a:spcBef>
              <a:buClr>
                <a:srgbClr val="F4BE96"/>
              </a:buClr>
              <a:buSzPct val="80000"/>
              <a:buFont typeface="Segoe" pitchFamily="34" charset="0"/>
              <a:buNone/>
              <a:defRPr/>
            </a:pPr>
            <a:r>
              <a:rPr lang="en-US" sz="1400" b="1" dirty="0">
                <a:solidFill>
                  <a:schemeClr val="bg1"/>
                </a:solidFill>
                <a:effectLst>
                  <a:outerShdw blurRad="38100" dist="38100" dir="2700000" algn="tl">
                    <a:srgbClr val="000000"/>
                  </a:outerShdw>
                </a:effectLst>
              </a:rPr>
              <a:t>To Manage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Rectangle 11264"/>
          <p:cNvPicPr>
            <a:picLocks noChangeAspect="1" noChangeArrowheads="1"/>
          </p:cNvPicPr>
          <p:nvPr/>
        </p:nvPicPr>
        <p:blipFill>
          <a:blip r:embed="rId3"/>
          <a:srcRect/>
          <a:stretch>
            <a:fillRect/>
          </a:stretch>
        </p:blipFill>
        <p:spPr bwMode="auto">
          <a:xfrm>
            <a:off x="2159000" y="2433638"/>
            <a:ext cx="1965325" cy="1444625"/>
          </a:xfrm>
          <a:prstGeom prst="rect">
            <a:avLst/>
          </a:prstGeom>
          <a:noFill/>
          <a:ln w="9525">
            <a:noFill/>
            <a:miter lim="800000"/>
            <a:headEnd/>
            <a:tailEnd/>
          </a:ln>
        </p:spPr>
      </p:pic>
      <p:sp>
        <p:nvSpPr>
          <p:cNvPr id="68611" name="Rectangle 11265"/>
          <p:cNvSpPr>
            <a:spLocks noChangeArrowheads="1"/>
          </p:cNvSpPr>
          <p:nvPr/>
        </p:nvSpPr>
        <p:spPr bwMode="auto">
          <a:xfrm>
            <a:off x="123825" y="3878263"/>
            <a:ext cx="8467725" cy="381000"/>
          </a:xfrm>
          <a:prstGeom prst="rect">
            <a:avLst/>
          </a:prstGeom>
          <a:solidFill>
            <a:srgbClr val="FFFFCC"/>
          </a:solidFill>
          <a:ln w="9525" algn="ctr">
            <a:solidFill>
              <a:schemeClr val="folHlink"/>
            </a:solidFill>
            <a:miter lim="800000"/>
            <a:headEnd/>
            <a:tailEnd/>
          </a:ln>
        </p:spPr>
        <p:txBody>
          <a:bodyPr wrap="none" lIns="91432" tIns="45717" rIns="91432" bIns="45717" anchor="ctr"/>
          <a:lstStyle/>
          <a:p>
            <a:r>
              <a:rPr lang="en-US" b="1" dirty="0" err="1" smtClean="0"/>
              <a:t>PowerShell</a:t>
            </a:r>
            <a:r>
              <a:rPr lang="en-US" b="1" dirty="0" smtClean="0"/>
              <a:t> </a:t>
            </a:r>
            <a:r>
              <a:rPr lang="en-US" b="1" dirty="0"/>
              <a:t>Engine</a:t>
            </a:r>
          </a:p>
        </p:txBody>
      </p:sp>
      <p:sp>
        <p:nvSpPr>
          <p:cNvPr id="68612" name="Rectangle 11266"/>
          <p:cNvSpPr>
            <a:spLocks noChangeArrowheads="1"/>
          </p:cNvSpPr>
          <p:nvPr/>
        </p:nvSpPr>
        <p:spPr bwMode="auto">
          <a:xfrm>
            <a:off x="123825" y="4259263"/>
            <a:ext cx="8467725" cy="381000"/>
          </a:xfrm>
          <a:prstGeom prst="rect">
            <a:avLst/>
          </a:prstGeom>
          <a:solidFill>
            <a:srgbClr val="FF9933"/>
          </a:solidFill>
          <a:ln w="9525" algn="ctr">
            <a:solidFill>
              <a:schemeClr val="folHlink"/>
            </a:solidFill>
            <a:miter lim="800000"/>
            <a:headEnd/>
            <a:tailEnd/>
          </a:ln>
        </p:spPr>
        <p:txBody>
          <a:bodyPr wrap="none" lIns="91432" tIns="45717" rIns="91432" bIns="45717" anchor="ctr"/>
          <a:lstStyle/>
          <a:p>
            <a:r>
              <a:rPr lang="en-US" b="1"/>
              <a:t>Exchange cmdlets</a:t>
            </a:r>
          </a:p>
        </p:txBody>
      </p:sp>
      <p:sp>
        <p:nvSpPr>
          <p:cNvPr id="68613" name="Rectangle 11267"/>
          <p:cNvSpPr>
            <a:spLocks noChangeArrowheads="1"/>
          </p:cNvSpPr>
          <p:nvPr/>
        </p:nvSpPr>
        <p:spPr bwMode="auto">
          <a:xfrm>
            <a:off x="123825" y="4640263"/>
            <a:ext cx="8467725" cy="381000"/>
          </a:xfrm>
          <a:prstGeom prst="rect">
            <a:avLst/>
          </a:prstGeom>
          <a:solidFill>
            <a:srgbClr val="FF9933"/>
          </a:solidFill>
          <a:ln w="9525" algn="ctr">
            <a:solidFill>
              <a:schemeClr val="folHlink"/>
            </a:solidFill>
            <a:miter lim="800000"/>
            <a:headEnd/>
            <a:tailEnd/>
          </a:ln>
        </p:spPr>
        <p:txBody>
          <a:bodyPr wrap="none" lIns="91432" tIns="45717" rIns="91432" bIns="45717" anchor="ctr"/>
          <a:lstStyle/>
          <a:p>
            <a:r>
              <a:rPr lang="en-US" b="1"/>
              <a:t>Configuration Data Access</a:t>
            </a:r>
          </a:p>
        </p:txBody>
      </p:sp>
      <p:sp>
        <p:nvSpPr>
          <p:cNvPr id="68614" name="Rectangle 11268"/>
          <p:cNvSpPr>
            <a:spLocks noChangeArrowheads="1"/>
          </p:cNvSpPr>
          <p:nvPr/>
        </p:nvSpPr>
        <p:spPr bwMode="auto">
          <a:xfrm>
            <a:off x="2105025" y="5411788"/>
            <a:ext cx="4953000" cy="1143000"/>
          </a:xfrm>
          <a:prstGeom prst="rect">
            <a:avLst/>
          </a:prstGeom>
          <a:solidFill>
            <a:schemeClr val="accent2"/>
          </a:solidFill>
          <a:ln w="9525" algn="ctr">
            <a:solidFill>
              <a:schemeClr val="tx1"/>
            </a:solidFill>
            <a:miter lim="800000"/>
            <a:headEnd/>
            <a:tailEnd/>
          </a:ln>
        </p:spPr>
        <p:txBody>
          <a:bodyPr wrap="none" lIns="91432" tIns="45717" rIns="91432" bIns="45717" anchor="ctr"/>
          <a:lstStyle/>
          <a:p>
            <a:endParaRPr lang="de-DE">
              <a:solidFill>
                <a:srgbClr val="000000"/>
              </a:solidFill>
            </a:endParaRPr>
          </a:p>
        </p:txBody>
      </p:sp>
      <p:sp>
        <p:nvSpPr>
          <p:cNvPr id="68615" name="Shape 11269"/>
          <p:cNvSpPr>
            <a:spLocks noChangeArrowheads="1"/>
          </p:cNvSpPr>
          <p:nvPr/>
        </p:nvSpPr>
        <p:spPr bwMode="auto">
          <a:xfrm>
            <a:off x="4543425" y="5487988"/>
            <a:ext cx="1057275" cy="914400"/>
          </a:xfrm>
          <a:prstGeom prst="triangle">
            <a:avLst>
              <a:gd name="adj" fmla="val 50000"/>
            </a:avLst>
          </a:prstGeom>
          <a:solidFill>
            <a:schemeClr val="bg1"/>
          </a:solidFill>
          <a:ln w="9525" algn="ctr">
            <a:solidFill>
              <a:schemeClr val="tx1"/>
            </a:solidFill>
            <a:miter lim="800000"/>
            <a:headEnd/>
            <a:tailEnd/>
          </a:ln>
        </p:spPr>
        <p:txBody>
          <a:bodyPr wrap="none" lIns="91432" tIns="45717" rIns="91432" bIns="45717" anchor="ctr"/>
          <a:lstStyle/>
          <a:p>
            <a:r>
              <a:rPr lang="en-US"/>
              <a:t>AD</a:t>
            </a:r>
          </a:p>
        </p:txBody>
      </p:sp>
      <p:sp>
        <p:nvSpPr>
          <p:cNvPr id="68616" name="Folded Corner 11270"/>
          <p:cNvSpPr>
            <a:spLocks noChangeArrowheads="1"/>
          </p:cNvSpPr>
          <p:nvPr/>
        </p:nvSpPr>
        <p:spPr bwMode="auto">
          <a:xfrm>
            <a:off x="3248024" y="5564188"/>
            <a:ext cx="1109661" cy="838200"/>
          </a:xfrm>
          <a:prstGeom prst="foldedCorner">
            <a:avLst>
              <a:gd name="adj" fmla="val 12500"/>
            </a:avLst>
          </a:prstGeom>
          <a:solidFill>
            <a:schemeClr val="bg1"/>
          </a:solidFill>
          <a:ln w="9525" algn="ctr">
            <a:solidFill>
              <a:schemeClr val="tx1"/>
            </a:solidFill>
            <a:round/>
            <a:headEnd/>
            <a:tailEnd/>
          </a:ln>
        </p:spPr>
        <p:txBody>
          <a:bodyPr wrap="none" lIns="91432" tIns="45717" rIns="91432" bIns="45717" anchor="ctr"/>
          <a:lstStyle/>
          <a:p>
            <a:r>
              <a:rPr lang="en-US"/>
              <a:t>Registry</a:t>
            </a:r>
          </a:p>
        </p:txBody>
      </p:sp>
      <p:sp>
        <p:nvSpPr>
          <p:cNvPr id="68617" name="Can 11271"/>
          <p:cNvSpPr>
            <a:spLocks noChangeArrowheads="1"/>
          </p:cNvSpPr>
          <p:nvPr/>
        </p:nvSpPr>
        <p:spPr bwMode="auto">
          <a:xfrm>
            <a:off x="5991225" y="5487988"/>
            <a:ext cx="685800" cy="909637"/>
          </a:xfrm>
          <a:prstGeom prst="can">
            <a:avLst>
              <a:gd name="adj" fmla="val 33160"/>
            </a:avLst>
          </a:prstGeom>
          <a:solidFill>
            <a:schemeClr val="bg1"/>
          </a:solidFill>
          <a:ln w="9525" algn="ctr">
            <a:solidFill>
              <a:schemeClr val="tx1"/>
            </a:solidFill>
            <a:round/>
            <a:headEnd/>
            <a:tailEnd/>
          </a:ln>
        </p:spPr>
        <p:txBody>
          <a:bodyPr wrap="none" lIns="91432" tIns="45717" rIns="91432" bIns="45717" anchor="ctr"/>
          <a:lstStyle/>
          <a:p>
            <a:r>
              <a:rPr lang="en-US"/>
              <a:t>Meta</a:t>
            </a:r>
          </a:p>
          <a:p>
            <a:r>
              <a:rPr lang="en-US"/>
              <a:t>base</a:t>
            </a:r>
          </a:p>
        </p:txBody>
      </p:sp>
      <p:sp>
        <p:nvSpPr>
          <p:cNvPr id="68618" name="Can 11272"/>
          <p:cNvSpPr>
            <a:spLocks noChangeArrowheads="1"/>
          </p:cNvSpPr>
          <p:nvPr/>
        </p:nvSpPr>
        <p:spPr bwMode="auto">
          <a:xfrm>
            <a:off x="2181225" y="5487988"/>
            <a:ext cx="685800" cy="909637"/>
          </a:xfrm>
          <a:prstGeom prst="can">
            <a:avLst>
              <a:gd name="adj" fmla="val 33160"/>
            </a:avLst>
          </a:prstGeom>
          <a:solidFill>
            <a:schemeClr val="bg1"/>
          </a:solidFill>
          <a:ln w="9525" algn="ctr">
            <a:solidFill>
              <a:schemeClr val="tx1"/>
            </a:solidFill>
            <a:round/>
            <a:headEnd/>
            <a:tailEnd/>
          </a:ln>
        </p:spPr>
        <p:txBody>
          <a:bodyPr wrap="none" lIns="91432" tIns="45717" rIns="91432" bIns="45717" anchor="ctr"/>
          <a:lstStyle/>
          <a:p>
            <a:r>
              <a:rPr lang="en-US"/>
              <a:t>MAPI</a:t>
            </a:r>
          </a:p>
          <a:p>
            <a:r>
              <a:rPr lang="en-US"/>
              <a:t>Store</a:t>
            </a:r>
          </a:p>
        </p:txBody>
      </p:sp>
      <p:sp>
        <p:nvSpPr>
          <p:cNvPr id="2" name="Straight Connector 11273"/>
          <p:cNvSpPr>
            <a:spLocks noChangeShapeType="1"/>
          </p:cNvSpPr>
          <p:nvPr/>
        </p:nvSpPr>
        <p:spPr bwMode="auto">
          <a:xfrm>
            <a:off x="228600" y="5240338"/>
            <a:ext cx="8820150" cy="9525"/>
          </a:xfrm>
          <a:prstGeom prst="line">
            <a:avLst/>
          </a:prstGeom>
          <a:noFill/>
          <a:ln w="25400" algn="ctr">
            <a:solidFill>
              <a:schemeClr val="tx1"/>
            </a:solidFill>
            <a:prstDash val="dash"/>
            <a:round/>
            <a:headEnd/>
            <a:tailEnd/>
          </a:ln>
        </p:spPr>
        <p:txBody>
          <a:bodyPr lIns="91432" tIns="45717" rIns="91432" bIns="45717"/>
          <a:lstStyle/>
          <a:p>
            <a:pPr>
              <a:defRPr/>
            </a:pPr>
            <a:endParaRPr lang="en-US" kern="0">
              <a:latin typeface="Arial" charset="0"/>
              <a:cs typeface="+mn-cs"/>
            </a:endParaRPr>
          </a:p>
        </p:txBody>
      </p:sp>
      <p:sp>
        <p:nvSpPr>
          <p:cNvPr id="68620" name="TextBox 11274"/>
          <p:cNvSpPr txBox="1">
            <a:spLocks noChangeArrowheads="1"/>
          </p:cNvSpPr>
          <p:nvPr/>
        </p:nvSpPr>
        <p:spPr bwMode="auto">
          <a:xfrm>
            <a:off x="352425" y="4948238"/>
            <a:ext cx="1582738" cy="342900"/>
          </a:xfrm>
          <a:prstGeom prst="rect">
            <a:avLst/>
          </a:prstGeom>
          <a:noFill/>
          <a:ln w="9525">
            <a:noFill/>
            <a:miter lim="800000"/>
            <a:headEnd/>
            <a:tailEnd/>
          </a:ln>
        </p:spPr>
        <p:txBody>
          <a:bodyPr lIns="91432" tIns="45717" rIns="91432" bIns="45717"/>
          <a:lstStyle/>
          <a:p>
            <a:pPr>
              <a:buClr>
                <a:srgbClr val="F4BE96"/>
              </a:buClr>
              <a:buSzPct val="80000"/>
              <a:buFont typeface="Segoe" pitchFamily="34" charset="0"/>
              <a:buNone/>
            </a:pPr>
            <a:r>
              <a:rPr lang="en-US" sz="1600" dirty="0">
                <a:solidFill>
                  <a:schemeClr val="bg1"/>
                </a:solidFill>
              </a:rPr>
              <a:t>Process</a:t>
            </a:r>
          </a:p>
          <a:p>
            <a:pPr>
              <a:buClr>
                <a:srgbClr val="F4BE96"/>
              </a:buClr>
              <a:buSzPct val="80000"/>
              <a:buFont typeface="Segoe" pitchFamily="34" charset="0"/>
              <a:buNone/>
            </a:pPr>
            <a:r>
              <a:rPr lang="en-US" sz="1600" dirty="0">
                <a:solidFill>
                  <a:schemeClr val="bg1"/>
                </a:solidFill>
              </a:rPr>
              <a:t>boundary</a:t>
            </a:r>
            <a:r>
              <a:rPr lang="en-US" sz="1200" dirty="0">
                <a:solidFill>
                  <a:schemeClr val="bg1"/>
                </a:solidFill>
              </a:rPr>
              <a:t> </a:t>
            </a:r>
            <a:endParaRPr lang="en-US" dirty="0">
              <a:solidFill>
                <a:schemeClr val="bg1"/>
              </a:solidFill>
            </a:endParaRPr>
          </a:p>
        </p:txBody>
      </p:sp>
      <p:sp>
        <p:nvSpPr>
          <p:cNvPr id="24" name="Title 23"/>
          <p:cNvSpPr>
            <a:spLocks noGrp="1" noChangeArrowheads="1"/>
          </p:cNvSpPr>
          <p:nvPr>
            <p:ph type="title"/>
          </p:nvPr>
        </p:nvSpPr>
        <p:spPr/>
        <p:txBody>
          <a:bodyPr/>
          <a:lstStyle/>
          <a:p>
            <a:pPr eaLnBrk="1" hangingPunct="1">
              <a:defRPr/>
            </a:pPr>
            <a:r>
              <a:rPr lang="en-US" sz="4000" dirty="0" smtClean="0">
                <a:effectLst>
                  <a:outerShdw blurRad="38100" dist="38100" dir="2700000" algn="tl">
                    <a:srgbClr val="000000"/>
                  </a:outerShdw>
                </a:effectLst>
              </a:rPr>
              <a:t>E2007Management Architecture</a:t>
            </a:r>
          </a:p>
        </p:txBody>
      </p:sp>
      <p:sp>
        <p:nvSpPr>
          <p:cNvPr id="68622" name="Rectangle 11276"/>
          <p:cNvSpPr>
            <a:spLocks noChangeArrowheads="1"/>
          </p:cNvSpPr>
          <p:nvPr/>
        </p:nvSpPr>
        <p:spPr bwMode="auto">
          <a:xfrm>
            <a:off x="6534150" y="3106738"/>
            <a:ext cx="2057400" cy="381000"/>
          </a:xfrm>
          <a:prstGeom prst="rect">
            <a:avLst/>
          </a:prstGeom>
          <a:solidFill>
            <a:srgbClr val="FFFFCC"/>
          </a:solidFill>
          <a:ln w="9525" algn="ctr">
            <a:solidFill>
              <a:schemeClr val="folHlink"/>
            </a:solidFill>
            <a:miter lim="800000"/>
            <a:headEnd/>
            <a:tailEnd/>
          </a:ln>
        </p:spPr>
        <p:txBody>
          <a:bodyPr wrap="none" lIns="91432" tIns="45717" rIns="91432" bIns="45717" anchor="ctr"/>
          <a:lstStyle/>
          <a:p>
            <a:r>
              <a:rPr lang="en-US" b="1"/>
              <a:t>Early-bound objs</a:t>
            </a:r>
          </a:p>
        </p:txBody>
      </p:sp>
      <p:pic>
        <p:nvPicPr>
          <p:cNvPr id="68623" name="Rectangle 11277"/>
          <p:cNvPicPr>
            <a:picLocks noChangeAspect="1" noChangeArrowheads="1"/>
          </p:cNvPicPr>
          <p:nvPr/>
        </p:nvPicPr>
        <p:blipFill>
          <a:blip r:embed="rId4"/>
          <a:srcRect/>
          <a:stretch>
            <a:fillRect/>
          </a:stretch>
        </p:blipFill>
        <p:spPr bwMode="auto">
          <a:xfrm>
            <a:off x="4248150" y="1065213"/>
            <a:ext cx="2038350" cy="1663700"/>
          </a:xfrm>
          <a:prstGeom prst="rect">
            <a:avLst/>
          </a:prstGeom>
          <a:noFill/>
          <a:ln w="9525">
            <a:noFill/>
            <a:miter lim="800000"/>
            <a:headEnd/>
            <a:tailEnd/>
          </a:ln>
        </p:spPr>
      </p:pic>
      <p:sp>
        <p:nvSpPr>
          <p:cNvPr id="68624" name="Rectangle 11278"/>
          <p:cNvSpPr>
            <a:spLocks noChangeArrowheads="1"/>
          </p:cNvSpPr>
          <p:nvPr/>
        </p:nvSpPr>
        <p:spPr bwMode="auto">
          <a:xfrm>
            <a:off x="4248150" y="2725738"/>
            <a:ext cx="2057400" cy="381000"/>
          </a:xfrm>
          <a:prstGeom prst="rect">
            <a:avLst/>
          </a:prstGeom>
          <a:solidFill>
            <a:srgbClr val="FFFFCC"/>
          </a:solidFill>
          <a:ln w="9525" algn="ctr">
            <a:solidFill>
              <a:schemeClr val="folHlink"/>
            </a:solidFill>
            <a:miter lim="800000"/>
            <a:headEnd/>
            <a:tailEnd/>
          </a:ln>
        </p:spPr>
        <p:txBody>
          <a:bodyPr wrap="none" lIns="91432" tIns="45717" rIns="91432" bIns="45717" anchor="ctr"/>
          <a:lstStyle/>
          <a:p>
            <a:r>
              <a:rPr lang="en-US" b="1"/>
              <a:t>WinForms</a:t>
            </a:r>
          </a:p>
        </p:txBody>
      </p:sp>
      <p:sp>
        <p:nvSpPr>
          <p:cNvPr id="68625" name="Rectangle 11279"/>
          <p:cNvSpPr>
            <a:spLocks noChangeArrowheads="1"/>
          </p:cNvSpPr>
          <p:nvPr/>
        </p:nvSpPr>
        <p:spPr bwMode="auto">
          <a:xfrm>
            <a:off x="4248150" y="3106738"/>
            <a:ext cx="2057400" cy="381000"/>
          </a:xfrm>
          <a:prstGeom prst="rect">
            <a:avLst/>
          </a:prstGeom>
          <a:solidFill>
            <a:srgbClr val="FFFFCC"/>
          </a:solidFill>
          <a:ln w="9525" algn="ctr">
            <a:solidFill>
              <a:schemeClr val="folHlink"/>
            </a:solidFill>
            <a:miter lim="800000"/>
            <a:headEnd/>
            <a:tailEnd/>
          </a:ln>
        </p:spPr>
        <p:txBody>
          <a:bodyPr wrap="none" lIns="91432" tIns="45717" rIns="91432" bIns="45717" anchor="ctr"/>
          <a:lstStyle/>
          <a:p>
            <a:r>
              <a:rPr lang="en-US" b="1"/>
              <a:t>ADO.Net</a:t>
            </a:r>
          </a:p>
        </p:txBody>
      </p:sp>
      <p:sp>
        <p:nvSpPr>
          <p:cNvPr id="68626" name="Rectangle 11280"/>
          <p:cNvSpPr>
            <a:spLocks noChangeArrowheads="1"/>
          </p:cNvSpPr>
          <p:nvPr/>
        </p:nvSpPr>
        <p:spPr bwMode="auto">
          <a:xfrm>
            <a:off x="4248150" y="3487738"/>
            <a:ext cx="4343400" cy="381000"/>
          </a:xfrm>
          <a:prstGeom prst="rect">
            <a:avLst/>
          </a:prstGeom>
          <a:solidFill>
            <a:srgbClr val="FF9933"/>
          </a:solidFill>
          <a:ln w="9525" algn="ctr">
            <a:solidFill>
              <a:schemeClr val="folHlink"/>
            </a:solidFill>
            <a:miter lim="800000"/>
            <a:headEnd/>
            <a:tailEnd/>
          </a:ln>
        </p:spPr>
        <p:txBody>
          <a:bodyPr wrap="none" lIns="91432" tIns="45717" rIns="91432" bIns="45717" anchor="ctr"/>
          <a:lstStyle/>
          <a:p>
            <a:r>
              <a:rPr lang="en-US" b="1" dirty="0" err="1" smtClean="0"/>
              <a:t>PowerShell</a:t>
            </a:r>
            <a:r>
              <a:rPr lang="en-US" b="1" dirty="0" smtClean="0"/>
              <a:t> </a:t>
            </a:r>
            <a:r>
              <a:rPr lang="en-US" b="1" dirty="0"/>
              <a:t>Data Provider</a:t>
            </a:r>
          </a:p>
        </p:txBody>
      </p:sp>
      <p:pic>
        <p:nvPicPr>
          <p:cNvPr id="68627" name="Rectangle 11281"/>
          <p:cNvPicPr>
            <a:picLocks noChangeAspect="1" noChangeArrowheads="1"/>
          </p:cNvPicPr>
          <p:nvPr/>
        </p:nvPicPr>
        <p:blipFill>
          <a:blip r:embed="rId5"/>
          <a:srcRect/>
          <a:stretch>
            <a:fillRect/>
          </a:stretch>
        </p:blipFill>
        <p:spPr bwMode="auto">
          <a:xfrm>
            <a:off x="6915150" y="1125538"/>
            <a:ext cx="1419225" cy="1566862"/>
          </a:xfrm>
          <a:prstGeom prst="rect">
            <a:avLst/>
          </a:prstGeom>
          <a:noFill/>
          <a:ln w="9525">
            <a:noFill/>
            <a:miter lim="800000"/>
            <a:headEnd/>
            <a:tailEnd/>
          </a:ln>
        </p:spPr>
      </p:pic>
      <p:sp>
        <p:nvSpPr>
          <p:cNvPr id="68628" name="Rectangle 11282"/>
          <p:cNvSpPr>
            <a:spLocks noChangeArrowheads="1"/>
          </p:cNvSpPr>
          <p:nvPr/>
        </p:nvSpPr>
        <p:spPr bwMode="auto">
          <a:xfrm>
            <a:off x="6534150" y="2725738"/>
            <a:ext cx="2057400" cy="381000"/>
          </a:xfrm>
          <a:prstGeom prst="rect">
            <a:avLst/>
          </a:prstGeom>
          <a:solidFill>
            <a:srgbClr val="FFFFCC"/>
          </a:solidFill>
          <a:ln w="9525" algn="ctr">
            <a:solidFill>
              <a:schemeClr val="folHlink"/>
            </a:solidFill>
            <a:miter lim="800000"/>
            <a:headEnd/>
            <a:tailEnd/>
          </a:ln>
        </p:spPr>
        <p:txBody>
          <a:bodyPr wrap="none" lIns="91432" tIns="45717" rIns="91432" bIns="45717" anchor="ctr"/>
          <a:lstStyle/>
          <a:p>
            <a:r>
              <a:rPr lang="en-US" b="1"/>
              <a:t>WinForms</a:t>
            </a:r>
          </a:p>
        </p:txBody>
      </p:sp>
      <p:pic>
        <p:nvPicPr>
          <p:cNvPr id="68629" name="Rectangle 11283"/>
          <p:cNvPicPr>
            <a:picLocks noChangeAspect="1" noChangeArrowheads="1"/>
          </p:cNvPicPr>
          <p:nvPr/>
        </p:nvPicPr>
        <p:blipFill>
          <a:blip r:embed="rId6"/>
          <a:srcRect/>
          <a:stretch>
            <a:fillRect/>
          </a:stretch>
        </p:blipFill>
        <p:spPr bwMode="auto">
          <a:xfrm>
            <a:off x="276225" y="2914650"/>
            <a:ext cx="1824038" cy="958850"/>
          </a:xfrm>
          <a:prstGeom prst="rect">
            <a:avLst/>
          </a:prstGeom>
          <a:noFill/>
          <a:ln w="9525">
            <a:noFill/>
            <a:miter lim="800000"/>
            <a:headEnd/>
            <a:tailEnd/>
          </a:ln>
        </p:spPr>
      </p:pic>
      <p:sp>
        <p:nvSpPr>
          <p:cNvPr id="68630" name="TextBox 11284"/>
          <p:cNvSpPr txBox="1">
            <a:spLocks noChangeArrowheads="1"/>
          </p:cNvSpPr>
          <p:nvPr/>
        </p:nvSpPr>
        <p:spPr bwMode="auto">
          <a:xfrm>
            <a:off x="2795588" y="1947863"/>
            <a:ext cx="619125" cy="396875"/>
          </a:xfrm>
          <a:prstGeom prst="rect">
            <a:avLst/>
          </a:prstGeom>
          <a:noFill/>
          <a:ln w="9525">
            <a:noFill/>
            <a:miter lim="800000"/>
            <a:headEnd/>
            <a:tailEnd/>
          </a:ln>
        </p:spPr>
        <p:txBody>
          <a:bodyPr lIns="91432" tIns="45717" rIns="91432" bIns="45717">
            <a:spAutoFit/>
          </a:bodyPr>
          <a:lstStyle/>
          <a:p>
            <a:pPr>
              <a:spcBef>
                <a:spcPct val="50000"/>
              </a:spcBef>
              <a:buClr>
                <a:srgbClr val="F4BE96"/>
              </a:buClr>
              <a:buSzPct val="80000"/>
              <a:buFont typeface="Segoe" pitchFamily="34" charset="0"/>
              <a:buNone/>
            </a:pPr>
            <a:r>
              <a:rPr lang="en-US" sz="2000" b="1" dirty="0">
                <a:solidFill>
                  <a:schemeClr val="bg1"/>
                </a:solidFill>
              </a:rPr>
              <a:t>CLI</a:t>
            </a:r>
          </a:p>
        </p:txBody>
      </p:sp>
      <p:sp>
        <p:nvSpPr>
          <p:cNvPr id="68631" name="TextBox 11285"/>
          <p:cNvSpPr txBox="1">
            <a:spLocks noChangeArrowheads="1"/>
          </p:cNvSpPr>
          <p:nvPr/>
        </p:nvSpPr>
        <p:spPr bwMode="auto">
          <a:xfrm>
            <a:off x="6296025" y="782638"/>
            <a:ext cx="704850" cy="396875"/>
          </a:xfrm>
          <a:prstGeom prst="rect">
            <a:avLst/>
          </a:prstGeom>
          <a:noFill/>
          <a:ln w="9525">
            <a:noFill/>
            <a:miter lim="800000"/>
            <a:headEnd/>
            <a:tailEnd/>
          </a:ln>
        </p:spPr>
        <p:txBody>
          <a:bodyPr lIns="91432" tIns="45717" rIns="91432" bIns="45717">
            <a:spAutoFit/>
          </a:bodyPr>
          <a:lstStyle/>
          <a:p>
            <a:pPr>
              <a:spcBef>
                <a:spcPct val="50000"/>
              </a:spcBef>
              <a:buClr>
                <a:srgbClr val="F4BE96"/>
              </a:buClr>
              <a:buSzPct val="80000"/>
              <a:buFont typeface="Segoe" pitchFamily="34" charset="0"/>
              <a:buNone/>
            </a:pPr>
            <a:r>
              <a:rPr lang="en-US" sz="2000" b="1" dirty="0">
                <a:solidFill>
                  <a:schemeClr val="bg1"/>
                </a:solidFill>
              </a:rPr>
              <a:t>GUI</a:t>
            </a:r>
          </a:p>
        </p:txBody>
      </p:sp>
      <p:sp>
        <p:nvSpPr>
          <p:cNvPr id="68632" name="TextBox 11286"/>
          <p:cNvSpPr txBox="1">
            <a:spLocks noChangeArrowheads="1"/>
          </p:cNvSpPr>
          <p:nvPr/>
        </p:nvSpPr>
        <p:spPr bwMode="auto">
          <a:xfrm>
            <a:off x="649288" y="1957388"/>
            <a:ext cx="958850" cy="400050"/>
          </a:xfrm>
          <a:prstGeom prst="rect">
            <a:avLst/>
          </a:prstGeom>
          <a:noFill/>
          <a:ln w="9525">
            <a:noFill/>
            <a:miter lim="800000"/>
            <a:headEnd/>
            <a:tailEnd/>
          </a:ln>
        </p:spPr>
        <p:txBody>
          <a:bodyPr lIns="91432" tIns="45717" rIns="91432" bIns="45717">
            <a:spAutoFit/>
          </a:bodyPr>
          <a:lstStyle/>
          <a:p>
            <a:pPr>
              <a:spcBef>
                <a:spcPct val="50000"/>
              </a:spcBef>
              <a:buClr>
                <a:srgbClr val="F4BE96"/>
              </a:buClr>
              <a:buSzPct val="80000"/>
              <a:buFont typeface="Segoe" pitchFamily="34" charset="0"/>
              <a:buNone/>
            </a:pPr>
            <a:r>
              <a:rPr lang="en-US" sz="2000" b="1" dirty="0">
                <a:solidFill>
                  <a:schemeClr val="bg1"/>
                </a:solidFill>
              </a:rPr>
              <a:t>Setup</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Exchange </a:t>
            </a:r>
            <a:r>
              <a:rPr lang="en-US" dirty="0" smtClean="0"/>
              <a:t>Server 2007</a:t>
            </a:r>
            <a:endParaRPr lang="en-US" dirty="0" smtClean="0"/>
          </a:p>
          <a:p>
            <a:pPr lvl="1"/>
            <a:r>
              <a:rPr lang="en-US" dirty="0" smtClean="0"/>
              <a:t>Fully build on </a:t>
            </a:r>
            <a:r>
              <a:rPr lang="en-US" dirty="0" err="1" smtClean="0"/>
              <a:t>PowerShell</a:t>
            </a:r>
            <a:r>
              <a:rPr lang="en-US" dirty="0" smtClean="0"/>
              <a:t>, fully scriptable</a:t>
            </a:r>
          </a:p>
          <a:p>
            <a:pPr lvl="2"/>
            <a:r>
              <a:rPr lang="en-US" dirty="0" smtClean="0"/>
              <a:t>Add new users, mailboxes, </a:t>
            </a:r>
            <a:r>
              <a:rPr lang="en-US" dirty="0" err="1" smtClean="0"/>
              <a:t>mailstores</a:t>
            </a:r>
            <a:r>
              <a:rPr lang="en-US" dirty="0" smtClean="0"/>
              <a:t>…</a:t>
            </a:r>
          </a:p>
          <a:p>
            <a:pPr lvl="1"/>
            <a:r>
              <a:rPr lang="en-US" dirty="0" smtClean="0"/>
              <a:t>GUI has only a subset of features</a:t>
            </a:r>
          </a:p>
          <a:p>
            <a:pPr lvl="2"/>
            <a:r>
              <a:rPr lang="en-US" dirty="0" smtClean="0"/>
              <a:t>GUI “records” actions and present the </a:t>
            </a:r>
            <a:r>
              <a:rPr lang="en-US" dirty="0" err="1" smtClean="0"/>
              <a:t>PowerShell</a:t>
            </a:r>
            <a:r>
              <a:rPr lang="en-US" dirty="0" smtClean="0"/>
              <a:t> script at the end</a:t>
            </a:r>
          </a:p>
          <a:p>
            <a:r>
              <a:rPr lang="en-US" dirty="0" smtClean="0"/>
              <a:t>SC Virtual </a:t>
            </a:r>
            <a:r>
              <a:rPr lang="en-US" dirty="0" smtClean="0"/>
              <a:t>Machine </a:t>
            </a:r>
            <a:r>
              <a:rPr lang="en-US" dirty="0" smtClean="0"/>
              <a:t>Manager 2008</a:t>
            </a:r>
            <a:endParaRPr lang="en-US" dirty="0" smtClean="0"/>
          </a:p>
          <a:p>
            <a:pPr lvl="1"/>
            <a:r>
              <a:rPr lang="en-US" dirty="0" smtClean="0"/>
              <a:t>Fully build on </a:t>
            </a:r>
            <a:r>
              <a:rPr lang="en-US" dirty="0" err="1" smtClean="0"/>
              <a:t>PowerShell</a:t>
            </a:r>
            <a:r>
              <a:rPr lang="en-US" dirty="0" smtClean="0"/>
              <a:t>, fully scriptable</a:t>
            </a:r>
          </a:p>
          <a:p>
            <a:pPr lvl="2"/>
            <a:r>
              <a:rPr lang="en-US" dirty="0" smtClean="0"/>
              <a:t>Add new network cards, memory, processors…</a:t>
            </a:r>
          </a:p>
          <a:p>
            <a:r>
              <a:rPr lang="en-US" dirty="0" smtClean="0"/>
              <a:t>System Center Operations </a:t>
            </a:r>
            <a:r>
              <a:rPr lang="en-US" dirty="0" smtClean="0"/>
              <a:t>Manager 2007</a:t>
            </a:r>
            <a:endParaRPr lang="en-US" dirty="0" smtClean="0"/>
          </a:p>
          <a:p>
            <a:pPr lvl="1"/>
            <a:r>
              <a:rPr lang="en-US" dirty="0" smtClean="0"/>
              <a:t>Server features scriptable via </a:t>
            </a:r>
            <a:r>
              <a:rPr lang="en-US" dirty="0" err="1" smtClean="0"/>
              <a:t>PowerShell</a:t>
            </a:r>
            <a:endParaRPr lang="en-US" dirty="0" smtClean="0"/>
          </a:p>
        </p:txBody>
      </p:sp>
      <p:sp>
        <p:nvSpPr>
          <p:cNvPr id="3" name="Title 2"/>
          <p:cNvSpPr>
            <a:spLocks noGrp="1"/>
          </p:cNvSpPr>
          <p:nvPr>
            <p:ph type="title"/>
          </p:nvPr>
        </p:nvSpPr>
        <p:spPr/>
        <p:txBody>
          <a:bodyPr/>
          <a:lstStyle/>
          <a:p>
            <a:r>
              <a:rPr lang="en-US" sz="3600" dirty="0" smtClean="0"/>
              <a:t>Microsoft Products using </a:t>
            </a:r>
            <a:r>
              <a:rPr lang="en-US" sz="3600" dirty="0" err="1" smtClean="0"/>
              <a:t>PowerShell</a:t>
            </a:r>
            <a:endParaRPr lang="en-US" sz="3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SC Data </a:t>
            </a:r>
            <a:r>
              <a:rPr lang="en-US" dirty="0" smtClean="0"/>
              <a:t>Protection Manager </a:t>
            </a:r>
            <a:r>
              <a:rPr lang="en-US" dirty="0" smtClean="0"/>
              <a:t>2007</a:t>
            </a:r>
            <a:endParaRPr lang="en-US" dirty="0" smtClean="0"/>
          </a:p>
          <a:p>
            <a:pPr lvl="1"/>
            <a:r>
              <a:rPr lang="en-US" dirty="0" smtClean="0"/>
              <a:t>Fully on </a:t>
            </a:r>
            <a:r>
              <a:rPr lang="en-US" dirty="0" err="1" smtClean="0"/>
              <a:t>PowerShell</a:t>
            </a:r>
            <a:endParaRPr lang="en-US" dirty="0" smtClean="0"/>
          </a:p>
          <a:p>
            <a:r>
              <a:rPr lang="en-US" dirty="0" smtClean="0"/>
              <a:t>System Center </a:t>
            </a:r>
            <a:r>
              <a:rPr lang="en-US" dirty="0" smtClean="0"/>
              <a:t>Service Manager</a:t>
            </a:r>
            <a:endParaRPr lang="en-US" dirty="0" smtClean="0"/>
          </a:p>
          <a:p>
            <a:pPr lvl="1"/>
            <a:r>
              <a:rPr lang="en-US" dirty="0" smtClean="0"/>
              <a:t>PowerShell </a:t>
            </a:r>
            <a:r>
              <a:rPr lang="en-US" dirty="0" smtClean="0"/>
              <a:t>support when it ships</a:t>
            </a:r>
            <a:endParaRPr lang="en-US" dirty="0" smtClean="0"/>
          </a:p>
          <a:p>
            <a:r>
              <a:rPr lang="en-US" dirty="0" smtClean="0"/>
              <a:t>Windows Server </a:t>
            </a:r>
            <a:r>
              <a:rPr lang="en-US" dirty="0" smtClean="0"/>
              <a:t>2008</a:t>
            </a:r>
            <a:endParaRPr lang="en-US" dirty="0" smtClean="0"/>
          </a:p>
          <a:p>
            <a:pPr lvl="1"/>
            <a:r>
              <a:rPr lang="en-US" dirty="0" smtClean="0"/>
              <a:t>New Server Manager fully scriptable</a:t>
            </a:r>
          </a:p>
          <a:p>
            <a:pPr lvl="1"/>
            <a:r>
              <a:rPr lang="en-US" dirty="0" smtClean="0"/>
              <a:t>Not on Server core! (no </a:t>
            </a:r>
            <a:r>
              <a:rPr lang="en-US" dirty="0" err="1" smtClean="0"/>
              <a:t>.net</a:t>
            </a:r>
            <a:r>
              <a:rPr lang="en-US" dirty="0" smtClean="0"/>
              <a:t> Framework!)</a:t>
            </a:r>
          </a:p>
          <a:p>
            <a:r>
              <a:rPr lang="en-US" dirty="0" smtClean="0"/>
              <a:t>Windows Server Compute </a:t>
            </a:r>
            <a:r>
              <a:rPr lang="en-US" dirty="0" smtClean="0"/>
              <a:t>Cluster v2</a:t>
            </a:r>
            <a:endParaRPr lang="en-US" dirty="0" smtClean="0"/>
          </a:p>
          <a:p>
            <a:r>
              <a:rPr lang="en-US" dirty="0" smtClean="0"/>
              <a:t>Part of Common Engineering Criteria</a:t>
            </a:r>
          </a:p>
          <a:p>
            <a:pPr lvl="1"/>
            <a:r>
              <a:rPr lang="en-US" dirty="0" smtClean="0"/>
              <a:t>Version 2009</a:t>
            </a:r>
          </a:p>
        </p:txBody>
      </p:sp>
      <p:sp>
        <p:nvSpPr>
          <p:cNvPr id="3" name="Title 2"/>
          <p:cNvSpPr>
            <a:spLocks noGrp="1"/>
          </p:cNvSpPr>
          <p:nvPr>
            <p:ph type="title"/>
          </p:nvPr>
        </p:nvSpPr>
        <p:spPr/>
        <p:txBody>
          <a:bodyPr/>
          <a:lstStyle/>
          <a:p>
            <a:r>
              <a:rPr lang="en-US" sz="3600" dirty="0" smtClean="0"/>
              <a:t>Microsoft Products using </a:t>
            </a:r>
            <a:r>
              <a:rPr lang="en-US" sz="3600" dirty="0" err="1" smtClean="0"/>
              <a:t>PowerShell</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dirty="0" smtClean="0"/>
              <a:t>Get started</a:t>
            </a:r>
            <a:endParaRPr lang="en-US" dirty="0"/>
          </a:p>
        </p:txBody>
      </p:sp>
      <p:sp>
        <p:nvSpPr>
          <p:cNvPr id="4" name="Subtitle 3"/>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Examples you have seen already:</a:t>
            </a:r>
          </a:p>
          <a:p>
            <a:r>
              <a:rPr lang="en-US" dirty="0" smtClean="0"/>
              <a:t>“Hello world”</a:t>
            </a:r>
          </a:p>
          <a:p>
            <a:r>
              <a:rPr lang="en-US" dirty="0" smtClean="0"/>
              <a:t>Check </a:t>
            </a:r>
            <a:r>
              <a:rPr lang="en-US" dirty="0" err="1" smtClean="0"/>
              <a:t>logfiles</a:t>
            </a:r>
            <a:r>
              <a:rPr lang="en-US" dirty="0" smtClean="0"/>
              <a:t> for errors</a:t>
            </a:r>
          </a:p>
          <a:p>
            <a:r>
              <a:rPr lang="en-US" dirty="0" smtClean="0"/>
              <a:t>Read RSS feeds</a:t>
            </a:r>
          </a:p>
          <a:p>
            <a:r>
              <a:rPr lang="en-US" dirty="0" smtClean="0"/>
              <a:t>Use </a:t>
            </a:r>
            <a:r>
              <a:rPr lang="en-US" dirty="0" err="1" smtClean="0"/>
              <a:t>Winforms</a:t>
            </a:r>
            <a:r>
              <a:rPr lang="en-US" dirty="0" smtClean="0"/>
              <a:t> for graphical scripts</a:t>
            </a:r>
          </a:p>
          <a:p>
            <a:pPr>
              <a:buNone/>
            </a:pPr>
            <a:endParaRPr lang="en-US" dirty="0" smtClean="0"/>
          </a:p>
          <a:p>
            <a:pPr>
              <a:buNone/>
            </a:pPr>
            <a:r>
              <a:rPr lang="en-US" dirty="0" smtClean="0"/>
              <a:t>But don’t expect to learn everything in few hours, take time as </a:t>
            </a:r>
            <a:r>
              <a:rPr lang="en-US" b="1" i="1" u="sng" dirty="0" smtClean="0"/>
              <a:t>YOU</a:t>
            </a:r>
            <a:r>
              <a:rPr lang="en-US" dirty="0" smtClean="0"/>
              <a:t> need it!</a:t>
            </a:r>
          </a:p>
          <a:p>
            <a:endParaRPr lang="en-US" dirty="0"/>
          </a:p>
        </p:txBody>
      </p:sp>
      <p:sp>
        <p:nvSpPr>
          <p:cNvPr id="2" name="Title 1"/>
          <p:cNvSpPr>
            <a:spLocks noGrp="1"/>
          </p:cNvSpPr>
          <p:nvPr>
            <p:ph type="title"/>
          </p:nvPr>
        </p:nvSpPr>
        <p:spPr/>
        <p:txBody>
          <a:bodyPr/>
          <a:lstStyle/>
          <a:p>
            <a:r>
              <a:rPr lang="en-US" dirty="0" smtClean="0"/>
              <a:t>Expectations of the workshop</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Keyboard </a:t>
            </a:r>
            <a:r>
              <a:rPr lang="en-US" dirty="0" smtClean="0"/>
              <a:t>layout (Switzerland)</a:t>
            </a:r>
            <a:endParaRPr lang="en-US" dirty="0"/>
          </a:p>
        </p:txBody>
      </p:sp>
      <p:graphicFrame>
        <p:nvGraphicFramePr>
          <p:cNvPr id="4" name="Table 3"/>
          <p:cNvGraphicFramePr>
            <a:graphicFrameLocks noGrp="1"/>
          </p:cNvGraphicFramePr>
          <p:nvPr/>
        </p:nvGraphicFramePr>
        <p:xfrm>
          <a:off x="571472" y="1285860"/>
          <a:ext cx="7429552" cy="5362076"/>
        </p:xfrm>
        <a:graphic>
          <a:graphicData uri="http://schemas.openxmlformats.org/drawingml/2006/table">
            <a:tbl>
              <a:tblPr>
                <a:tableStyleId>{3C2FFA5D-87B4-456A-9821-1D502468CF0F}</a:tableStyleId>
              </a:tblPr>
              <a:tblGrid>
                <a:gridCol w="1000132"/>
                <a:gridCol w="2929079"/>
                <a:gridCol w="3500341"/>
              </a:tblGrid>
              <a:tr h="595983">
                <a:tc>
                  <a:txBody>
                    <a:bodyPr/>
                    <a:lstStyle/>
                    <a:p>
                      <a:pPr algn="ctr">
                        <a:lnSpc>
                          <a:spcPct val="115000"/>
                        </a:lnSpc>
                        <a:spcAft>
                          <a:spcPts val="1000"/>
                        </a:spcAft>
                      </a:pPr>
                      <a:r>
                        <a:rPr lang="de-CH" sz="1800" b="1" cap="small" dirty="0"/>
                        <a:t>Zeichen</a:t>
                      </a:r>
                      <a:endParaRPr lang="de-CH" sz="18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1000"/>
                        </a:spcAft>
                      </a:pPr>
                      <a:r>
                        <a:rPr lang="de-CH" sz="1800" b="1" cap="small" dirty="0"/>
                        <a:t>Tastaturbelegung</a:t>
                      </a:r>
                      <a:endParaRPr lang="de-CH" sz="1800" b="1" dirty="0">
                        <a:solidFill>
                          <a:srgbClr val="000000"/>
                        </a:solidFill>
                        <a:latin typeface="Calibri"/>
                        <a:ea typeface="Times New Roman"/>
                        <a:cs typeface="Times New Roman"/>
                      </a:endParaRPr>
                    </a:p>
                  </a:txBody>
                  <a:tcPr marL="68580" marR="68580" marT="0" marB="0"/>
                </a:tc>
                <a:tc>
                  <a:txBody>
                    <a:bodyPr/>
                    <a:lstStyle/>
                    <a:p>
                      <a:pPr algn="ctr">
                        <a:lnSpc>
                          <a:spcPct val="115000"/>
                        </a:lnSpc>
                        <a:spcAft>
                          <a:spcPts val="1000"/>
                        </a:spcAft>
                      </a:pPr>
                      <a:r>
                        <a:rPr lang="de-CH" sz="1800" b="1" cap="small" dirty="0"/>
                        <a:t>Bedeutung</a:t>
                      </a:r>
                      <a:endParaRPr lang="de-CH" sz="1800" b="1" dirty="0">
                        <a:solidFill>
                          <a:srgbClr val="000000"/>
                        </a:solidFill>
                        <a:latin typeface="Calibri"/>
                        <a:ea typeface="Times New Roman"/>
                        <a:cs typeface="Times New Roman"/>
                      </a:endParaRPr>
                    </a:p>
                  </a:txBody>
                  <a:tcPr marL="68580" marR="68580" marT="0" marB="0"/>
                </a:tc>
              </a:tr>
              <a:tr h="650092">
                <a:tc>
                  <a:txBody>
                    <a:bodyPr/>
                    <a:lstStyle/>
                    <a:p>
                      <a:pPr algn="ctr">
                        <a:lnSpc>
                          <a:spcPct val="115000"/>
                        </a:lnSpc>
                        <a:spcAft>
                          <a:spcPts val="1000"/>
                        </a:spcAft>
                      </a:pPr>
                      <a:r>
                        <a:rPr lang="de-CH" sz="1800" cap="small" dirty="0"/>
                        <a:t>|</a:t>
                      </a:r>
                      <a:endParaRPr lang="de-CH" sz="1800" dirty="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AtgGr 7(Nicht: AltGr1 = ¦)</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Ausgabe eines Befehls weiterleiten</a:t>
                      </a:r>
                      <a:endParaRPr lang="de-CH" sz="1800">
                        <a:solidFill>
                          <a:srgbClr val="000000"/>
                        </a:solidFill>
                        <a:latin typeface="Calibri"/>
                        <a:ea typeface="Times New Roman"/>
                        <a:cs typeface="Times New Roman"/>
                      </a:endParaRPr>
                    </a:p>
                  </a:txBody>
                  <a:tcPr marL="68580" marR="68580" marT="0" marB="0"/>
                </a:tc>
              </a:tr>
              <a:tr h="650092">
                <a:tc>
                  <a:txBody>
                    <a:bodyPr/>
                    <a:lstStyle/>
                    <a:p>
                      <a:pPr algn="ctr">
                        <a:lnSpc>
                          <a:spcPct val="115000"/>
                        </a:lnSpc>
                        <a:spcAft>
                          <a:spcPts val="1000"/>
                        </a:spcAft>
                      </a:pPr>
                      <a:r>
                        <a:rPr lang="de-CH" sz="1800" cap="small"/>
                        <a:t>`</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Shift ^,danach Leerzeichen</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Befehl auf nächster Zeile fortsetzen</a:t>
                      </a:r>
                      <a:endParaRPr lang="de-CH" sz="1800">
                        <a:solidFill>
                          <a:srgbClr val="000000"/>
                        </a:solidFill>
                        <a:latin typeface="Calibri"/>
                        <a:ea typeface="Times New Roman"/>
                        <a:cs typeface="Times New Roman"/>
                      </a:endParaRPr>
                    </a:p>
                  </a:txBody>
                  <a:tcPr marL="68580" marR="68580" marT="0" marB="0"/>
                </a:tc>
              </a:tr>
              <a:tr h="648218">
                <a:tc>
                  <a:txBody>
                    <a:bodyPr/>
                    <a:lstStyle/>
                    <a:p>
                      <a:pPr algn="ctr">
                        <a:lnSpc>
                          <a:spcPct val="115000"/>
                        </a:lnSpc>
                        <a:spcAft>
                          <a:spcPts val="1000"/>
                        </a:spcAft>
                      </a:pPr>
                      <a:r>
                        <a:rPr lang="de-CH" sz="1800" cap="small"/>
                        <a:t>{</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AltGr ä</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Beginn einer Befehlsfolge (z.B. nach einem If Statement)</a:t>
                      </a:r>
                      <a:endParaRPr lang="de-CH" sz="1800">
                        <a:solidFill>
                          <a:srgbClr val="000000"/>
                        </a:solidFill>
                        <a:latin typeface="Calibri"/>
                        <a:ea typeface="Times New Roman"/>
                        <a:cs typeface="Times New Roman"/>
                      </a:endParaRPr>
                    </a:p>
                  </a:txBody>
                  <a:tcPr marL="68580" marR="68580" marT="0" marB="0"/>
                </a:tc>
              </a:tr>
              <a:tr h="648218">
                <a:tc>
                  <a:txBody>
                    <a:bodyPr/>
                    <a:lstStyle/>
                    <a:p>
                      <a:pPr algn="ctr">
                        <a:lnSpc>
                          <a:spcPct val="115000"/>
                        </a:lnSpc>
                        <a:spcAft>
                          <a:spcPts val="1000"/>
                        </a:spcAft>
                      </a:pPr>
                      <a:r>
                        <a:rPr lang="de-CH" sz="1800" cap="small"/>
                        <a:t>}</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AltGr $</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Ende einer Befehlsfolge (z.B. beim IF Statement</a:t>
                      </a:r>
                      <a:endParaRPr lang="de-CH" sz="1800">
                        <a:solidFill>
                          <a:srgbClr val="000000"/>
                        </a:solidFill>
                        <a:latin typeface="Calibri"/>
                        <a:ea typeface="Times New Roman"/>
                        <a:cs typeface="Times New Roman"/>
                      </a:endParaRPr>
                    </a:p>
                  </a:txBody>
                  <a:tcPr marL="68580" marR="68580" marT="0" marB="0"/>
                </a:tc>
              </a:tr>
              <a:tr h="313355">
                <a:tc>
                  <a:txBody>
                    <a:bodyPr/>
                    <a:lstStyle/>
                    <a:p>
                      <a:pPr algn="ctr">
                        <a:lnSpc>
                          <a:spcPct val="115000"/>
                        </a:lnSpc>
                        <a:spcAft>
                          <a:spcPts val="1000"/>
                        </a:spcAft>
                      </a:pPr>
                      <a:r>
                        <a:rPr lang="de-CH" sz="1800" cap="small"/>
                        <a:t>[</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AltGr ü</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Teilweise bei Objekten nötig</a:t>
                      </a:r>
                      <a:endParaRPr lang="de-CH" sz="1800">
                        <a:solidFill>
                          <a:srgbClr val="000000"/>
                        </a:solidFill>
                        <a:latin typeface="Calibri"/>
                        <a:ea typeface="Times New Roman"/>
                        <a:cs typeface="Times New Roman"/>
                      </a:endParaRPr>
                    </a:p>
                  </a:txBody>
                  <a:tcPr marL="68580" marR="68580" marT="0" marB="0"/>
                </a:tc>
              </a:tr>
              <a:tr h="313355">
                <a:tc>
                  <a:txBody>
                    <a:bodyPr/>
                    <a:lstStyle/>
                    <a:p>
                      <a:pPr algn="ctr">
                        <a:lnSpc>
                          <a:spcPct val="115000"/>
                        </a:lnSpc>
                        <a:spcAft>
                          <a:spcPts val="1000"/>
                        </a:spcAft>
                      </a:pPr>
                      <a:r>
                        <a:rPr lang="de-CH" sz="1800" cap="small"/>
                        <a:t>]</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AltGr !</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Teilweise bei Objekten nötig</a:t>
                      </a:r>
                      <a:endParaRPr lang="de-CH" sz="1800">
                        <a:solidFill>
                          <a:srgbClr val="000000"/>
                        </a:solidFill>
                        <a:latin typeface="Calibri"/>
                        <a:ea typeface="Times New Roman"/>
                        <a:cs typeface="Times New Roman"/>
                      </a:endParaRPr>
                    </a:p>
                  </a:txBody>
                  <a:tcPr marL="68580" marR="68580" marT="0" marB="0"/>
                </a:tc>
              </a:tr>
              <a:tr h="1538537">
                <a:tc>
                  <a:txBody>
                    <a:bodyPr/>
                    <a:lstStyle/>
                    <a:p>
                      <a:pPr algn="ctr">
                        <a:lnSpc>
                          <a:spcPct val="115000"/>
                        </a:lnSpc>
                        <a:spcAft>
                          <a:spcPts val="1000"/>
                        </a:spcAft>
                      </a:pPr>
                      <a:r>
                        <a:rPr lang="de-CH" sz="1800" cap="small" dirty="0"/>
                        <a:t>TAB</a:t>
                      </a:r>
                      <a:endParaRPr lang="de-CH" sz="1800" dirty="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a:t>Tabulatortaste</a:t>
                      </a:r>
                      <a:endParaRPr lang="de-CH" sz="1800">
                        <a:solidFill>
                          <a:srgbClr val="000000"/>
                        </a:solidFill>
                        <a:latin typeface="Calibri"/>
                        <a:ea typeface="Times New Roman"/>
                        <a:cs typeface="Times New Roman"/>
                      </a:endParaRPr>
                    </a:p>
                  </a:txBody>
                  <a:tcPr marL="68580" marR="68580" marT="0" marB="0"/>
                </a:tc>
                <a:tc>
                  <a:txBody>
                    <a:bodyPr/>
                    <a:lstStyle/>
                    <a:p>
                      <a:pPr>
                        <a:lnSpc>
                          <a:spcPct val="115000"/>
                        </a:lnSpc>
                        <a:spcAft>
                          <a:spcPts val="1000"/>
                        </a:spcAft>
                      </a:pPr>
                      <a:r>
                        <a:rPr lang="de-CH" sz="1800" cap="small" dirty="0"/>
                        <a:t>Vervollständigt Befehle, sofern nötig</a:t>
                      </a:r>
                      <a:endParaRPr lang="de-CH" sz="1800" dirty="0"/>
                    </a:p>
                    <a:p>
                      <a:pPr>
                        <a:lnSpc>
                          <a:spcPct val="115000"/>
                        </a:lnSpc>
                        <a:spcAft>
                          <a:spcPts val="1000"/>
                        </a:spcAft>
                      </a:pPr>
                      <a:r>
                        <a:rPr lang="de-CH" sz="1800" cap="small" dirty="0"/>
                        <a:t>Beispiel: </a:t>
                      </a:r>
                      <a:r>
                        <a:rPr lang="de-CH" sz="1800" cap="small" dirty="0" err="1"/>
                        <a:t>get</a:t>
                      </a:r>
                      <a:r>
                        <a:rPr lang="de-CH" sz="1800" cap="small" dirty="0"/>
                        <a:t>-he (TAB) ergibt </a:t>
                      </a:r>
                      <a:r>
                        <a:rPr lang="de-CH" sz="1800" cap="small" dirty="0" err="1"/>
                        <a:t>get-help</a:t>
                      </a:r>
                      <a:r>
                        <a:rPr lang="de-CH" sz="1800" cap="small" dirty="0"/>
                        <a:t> </a:t>
                      </a:r>
                      <a:endParaRPr lang="de-CH" sz="1800" dirty="0">
                        <a:solidFill>
                          <a:srgbClr val="000000"/>
                        </a:solidFill>
                        <a:latin typeface="Calibri"/>
                        <a:ea typeface="Times New Roman"/>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42900" lvl="1" indent="-342900">
              <a:buFont typeface="Wingdings 2" pitchFamily="18" charset="2"/>
              <a:buChar char=""/>
            </a:pPr>
            <a:r>
              <a:rPr lang="en-US" sz="3200" dirty="0" smtClean="0"/>
              <a:t>Syntax: </a:t>
            </a:r>
            <a:r>
              <a:rPr lang="en-US" sz="3200" i="1" dirty="0" smtClean="0"/>
              <a:t>verb-noun </a:t>
            </a:r>
            <a:r>
              <a:rPr lang="en-US" sz="3200" i="1" dirty="0" smtClean="0">
                <a:solidFill>
                  <a:srgbClr val="FFC000"/>
                </a:solidFill>
              </a:rPr>
              <a:t>–parameter</a:t>
            </a:r>
            <a:r>
              <a:rPr lang="en-US" sz="3200" i="1" dirty="0" smtClean="0"/>
              <a:t> </a:t>
            </a:r>
            <a:r>
              <a:rPr lang="en-US" sz="3200" i="1" dirty="0" smtClean="0">
                <a:solidFill>
                  <a:srgbClr val="FFFF00"/>
                </a:solidFill>
              </a:rPr>
              <a:t>arguments</a:t>
            </a:r>
          </a:p>
          <a:p>
            <a:pPr lvl="1"/>
            <a:r>
              <a:rPr lang="en-US" dirty="0" smtClean="0"/>
              <a:t>Always singular, parameters starts with “</a:t>
            </a:r>
            <a:r>
              <a:rPr lang="en-US" dirty="0" smtClean="0">
                <a:solidFill>
                  <a:srgbClr val="FFC000"/>
                </a:solidFill>
              </a:rPr>
              <a:t>-</a:t>
            </a:r>
            <a:r>
              <a:rPr lang="en-US" dirty="0" smtClean="0"/>
              <a:t>”</a:t>
            </a:r>
          </a:p>
          <a:p>
            <a:pPr lvl="1"/>
            <a:endParaRPr lang="en-US" dirty="0" smtClean="0"/>
          </a:p>
          <a:p>
            <a:r>
              <a:rPr lang="en-US" dirty="0" smtClean="0"/>
              <a:t>Get-help, get-help *</a:t>
            </a:r>
          </a:p>
          <a:p>
            <a:pPr lvl="1"/>
            <a:r>
              <a:rPr lang="en-US" dirty="0" smtClean="0"/>
              <a:t>Get-help </a:t>
            </a:r>
            <a:r>
              <a:rPr lang="en-US" i="1" dirty="0" smtClean="0"/>
              <a:t>get-process</a:t>
            </a:r>
          </a:p>
          <a:p>
            <a:r>
              <a:rPr lang="en-US" dirty="0" smtClean="0"/>
              <a:t>Write your own PowerShell book:</a:t>
            </a:r>
          </a:p>
          <a:p>
            <a:pPr lvl="1"/>
            <a:r>
              <a:rPr lang="en-US" dirty="0" smtClean="0"/>
              <a:t>Get-help * | get-help –detailed</a:t>
            </a:r>
          </a:p>
          <a:p>
            <a:r>
              <a:rPr lang="en-US" dirty="0" smtClean="0"/>
              <a:t>Save your own book:</a:t>
            </a:r>
          </a:p>
          <a:p>
            <a:pPr lvl="1"/>
            <a:r>
              <a:rPr lang="en-US" dirty="0" smtClean="0"/>
              <a:t>Get-help * | get-help –detailed &gt; c:\help.txt</a:t>
            </a:r>
          </a:p>
          <a:p>
            <a:pPr>
              <a:buNone/>
            </a:pPr>
            <a:endParaRPr lang="en-US" dirty="0" smtClean="0"/>
          </a:p>
          <a:p>
            <a:pPr>
              <a:buNone/>
            </a:pPr>
            <a:r>
              <a:rPr lang="en-US" dirty="0" smtClean="0"/>
              <a:t>| = </a:t>
            </a:r>
            <a:r>
              <a:rPr lang="en-US" dirty="0" err="1" smtClean="0"/>
              <a:t>AltGr</a:t>
            </a:r>
            <a:r>
              <a:rPr lang="en-US" dirty="0" smtClean="0"/>
              <a:t> 7 and not </a:t>
            </a:r>
            <a:r>
              <a:rPr lang="en-US" dirty="0" err="1" smtClean="0"/>
              <a:t>AltGr</a:t>
            </a:r>
            <a:r>
              <a:rPr lang="en-US" dirty="0" smtClean="0"/>
              <a:t> 1 (=¦)</a:t>
            </a:r>
          </a:p>
          <a:p>
            <a:pPr>
              <a:buNone/>
            </a:pPr>
            <a:endParaRPr lang="en-US" dirty="0" smtClean="0"/>
          </a:p>
          <a:p>
            <a:pPr lvl="1"/>
            <a:endParaRPr lang="en-US" dirty="0" smtClean="0"/>
          </a:p>
        </p:txBody>
      </p:sp>
      <p:sp>
        <p:nvSpPr>
          <p:cNvPr id="3" name="Title 2"/>
          <p:cNvSpPr>
            <a:spLocks noGrp="1"/>
          </p:cNvSpPr>
          <p:nvPr>
            <p:ph type="title"/>
          </p:nvPr>
        </p:nvSpPr>
        <p:spPr/>
        <p:txBody>
          <a:bodyPr/>
          <a:lstStyle/>
          <a:p>
            <a:r>
              <a:rPr lang="en-US" dirty="0" smtClean="0"/>
              <a:t>The basics</a:t>
            </a:r>
            <a:endParaRPr lang="en-US" dirty="0"/>
          </a:p>
        </p:txBody>
      </p:sp>
      <p:sp>
        <p:nvSpPr>
          <p:cNvPr id="4" name="TextBox 3"/>
          <p:cNvSpPr txBox="1"/>
          <p:nvPr/>
        </p:nvSpPr>
        <p:spPr>
          <a:xfrm>
            <a:off x="4643438" y="2987101"/>
            <a:ext cx="1755609" cy="584775"/>
          </a:xfrm>
          <a:prstGeom prst="rect">
            <a:avLst/>
          </a:prstGeom>
          <a:noFill/>
        </p:spPr>
        <p:txBody>
          <a:bodyPr wrap="none" rtlCol="0">
            <a:spAutoFit/>
          </a:bodyPr>
          <a:lstStyle/>
          <a:p>
            <a:r>
              <a:rPr lang="en-US" sz="3200" i="1" dirty="0" smtClean="0">
                <a:solidFill>
                  <a:srgbClr val="FFC000"/>
                </a:solidFill>
              </a:rPr>
              <a:t>-detailed</a:t>
            </a:r>
            <a:endParaRPr lang="en-US" sz="3200" dirty="0">
              <a:solidFill>
                <a:srgbClr val="FFC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7" end="7"/>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Get-Help</a:t>
            </a:r>
          </a:p>
          <a:p>
            <a:r>
              <a:rPr lang="en-US" dirty="0" smtClean="0"/>
              <a:t>Get-Command</a:t>
            </a:r>
          </a:p>
          <a:p>
            <a:pPr lvl="1"/>
            <a:r>
              <a:rPr lang="en-US" dirty="0" smtClean="0"/>
              <a:t>Lists all cool commands you have</a:t>
            </a:r>
          </a:p>
          <a:p>
            <a:r>
              <a:rPr lang="en-US" dirty="0" smtClean="0"/>
              <a:t>Get-member (works after pipe)</a:t>
            </a:r>
          </a:p>
          <a:p>
            <a:pPr lvl="1"/>
            <a:r>
              <a:rPr lang="en-US" dirty="0" smtClean="0"/>
              <a:t>Lists all ideas about projects</a:t>
            </a:r>
          </a:p>
          <a:p>
            <a:endParaRPr lang="en-US" dirty="0" smtClean="0"/>
          </a:p>
          <a:p>
            <a:pPr>
              <a:buNone/>
            </a:pPr>
            <a:r>
              <a:rPr lang="en-US" i="1" dirty="0" smtClean="0"/>
              <a:t>Use Tab to avoid typos</a:t>
            </a:r>
          </a:p>
        </p:txBody>
      </p:sp>
      <p:sp>
        <p:nvSpPr>
          <p:cNvPr id="3" name="Title 2"/>
          <p:cNvSpPr>
            <a:spLocks noGrp="1"/>
          </p:cNvSpPr>
          <p:nvPr>
            <p:ph type="title"/>
          </p:nvPr>
        </p:nvSpPr>
        <p:spPr/>
        <p:txBody>
          <a:bodyPr/>
          <a:lstStyle/>
          <a:p>
            <a:r>
              <a:rPr lang="en-US" dirty="0" smtClean="0"/>
              <a:t>Explore your new world</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PowerShell speaks Unix &amp; CMD commands</a:t>
            </a:r>
          </a:p>
          <a:p>
            <a:pPr lvl="1"/>
            <a:r>
              <a:rPr lang="en-US" dirty="0" smtClean="0"/>
              <a:t>Dir = LS = get-</a:t>
            </a:r>
            <a:r>
              <a:rPr lang="en-US" dirty="0" err="1" smtClean="0"/>
              <a:t>childitem</a:t>
            </a:r>
            <a:endParaRPr lang="en-US" dirty="0" smtClean="0"/>
          </a:p>
          <a:p>
            <a:pPr lvl="2"/>
            <a:r>
              <a:rPr lang="en-US" dirty="0" smtClean="0"/>
              <a:t>Try it in the registry (any </a:t>
            </a:r>
            <a:r>
              <a:rPr lang="en-US" dirty="0" err="1" smtClean="0"/>
              <a:t>PSDrive</a:t>
            </a:r>
            <a:r>
              <a:rPr lang="en-US" dirty="0" smtClean="0"/>
              <a:t> will work!)</a:t>
            </a:r>
          </a:p>
          <a:p>
            <a:pPr lvl="1"/>
            <a:r>
              <a:rPr lang="en-US" dirty="0" smtClean="0"/>
              <a:t>Ps = get-process</a:t>
            </a:r>
          </a:p>
          <a:p>
            <a:pPr lvl="1"/>
            <a:r>
              <a:rPr lang="en-US" dirty="0" smtClean="0"/>
              <a:t>Something missing? Create you own alias</a:t>
            </a:r>
          </a:p>
          <a:p>
            <a:pPr lvl="1">
              <a:buNone/>
            </a:pPr>
            <a:endParaRPr lang="en-US" dirty="0" smtClean="0"/>
          </a:p>
          <a:p>
            <a:pPr>
              <a:buNone/>
            </a:pPr>
            <a:r>
              <a:rPr lang="en-US" i="1" dirty="0" smtClean="0"/>
              <a:t>We try to use PowerShell dialect as much as possible</a:t>
            </a:r>
          </a:p>
          <a:p>
            <a:pPr lvl="1">
              <a:buNone/>
            </a:pPr>
            <a:endParaRPr lang="en-US" dirty="0" smtClean="0"/>
          </a:p>
        </p:txBody>
      </p:sp>
      <p:sp>
        <p:nvSpPr>
          <p:cNvPr id="3" name="Title 2"/>
          <p:cNvSpPr>
            <a:spLocks noGrp="1"/>
          </p:cNvSpPr>
          <p:nvPr>
            <p:ph type="title"/>
          </p:nvPr>
        </p:nvSpPr>
        <p:spPr/>
        <p:txBody>
          <a:bodyPr/>
          <a:lstStyle/>
          <a:p>
            <a:r>
              <a:rPr lang="en-US" dirty="0" smtClean="0"/>
              <a:t>What else should you know</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2"/>
          <p:cNvSpPr>
            <a:spLocks noGrp="1"/>
          </p:cNvSpPr>
          <p:nvPr>
            <p:ph idx="1"/>
          </p:nvPr>
        </p:nvSpPr>
        <p:spPr/>
        <p:txBody>
          <a:bodyPr/>
          <a:lstStyle/>
          <a:p>
            <a:r>
              <a:rPr lang="en-US" smtClean="0"/>
              <a:t>Since 1998 with Microsoft</a:t>
            </a:r>
          </a:p>
          <a:p>
            <a:r>
              <a:rPr lang="en-US" smtClean="0"/>
              <a:t>Infrastructure Architect</a:t>
            </a:r>
          </a:p>
          <a:p>
            <a:r>
              <a:rPr lang="en-US" smtClean="0"/>
              <a:t>Office in Wallisellen, Alpnach, Bern</a:t>
            </a:r>
          </a:p>
          <a:p>
            <a:r>
              <a:rPr lang="en-US" smtClean="0">
                <a:solidFill>
                  <a:srgbClr val="FFC000"/>
                </a:solidFill>
              </a:rPr>
              <a:t>http://blogs.technet.com/chitpro-de/ </a:t>
            </a:r>
          </a:p>
          <a:p>
            <a:r>
              <a:rPr lang="en-US" smtClean="0"/>
              <a:t>frankoch@microsoft.com</a:t>
            </a:r>
          </a:p>
          <a:p>
            <a:pPr lvl="1"/>
            <a:r>
              <a:rPr lang="en-US" smtClean="0"/>
              <a:t>Might take some time to answer</a:t>
            </a:r>
          </a:p>
        </p:txBody>
      </p:sp>
      <p:sp>
        <p:nvSpPr>
          <p:cNvPr id="33794" name="Title 1"/>
          <p:cNvSpPr>
            <a:spLocks noGrp="1"/>
          </p:cNvSpPr>
          <p:nvPr>
            <p:ph type="title"/>
          </p:nvPr>
        </p:nvSpPr>
        <p:spPr/>
        <p:txBody>
          <a:bodyPr/>
          <a:lstStyle/>
          <a:p>
            <a:r>
              <a:rPr lang="de-CH" smtClean="0"/>
              <a:t>Few words about me</a:t>
            </a:r>
          </a:p>
        </p:txBody>
      </p:sp>
      <p:pic>
        <p:nvPicPr>
          <p:cNvPr id="33796" name="Picture 3" descr="Portrait Frank_Koch_1094.jpg"/>
          <p:cNvPicPr>
            <a:picLocks noChangeAspect="1"/>
          </p:cNvPicPr>
          <p:nvPr/>
        </p:nvPicPr>
        <p:blipFill>
          <a:blip r:embed="rId2"/>
          <a:srcRect/>
          <a:stretch>
            <a:fillRect/>
          </a:stretch>
        </p:blipFill>
        <p:spPr bwMode="auto">
          <a:xfrm>
            <a:off x="7543800" y="228600"/>
            <a:ext cx="1366838"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By default, only interactive usage allowed</a:t>
            </a:r>
          </a:p>
          <a:p>
            <a:r>
              <a:rPr lang="en-US" dirty="0" smtClean="0"/>
              <a:t>If you want to use scripting, you need to change the </a:t>
            </a:r>
            <a:r>
              <a:rPr lang="en-US" i="1" dirty="0" err="1" smtClean="0"/>
              <a:t>ExecutionPolicy</a:t>
            </a:r>
            <a:endParaRPr lang="en-US" i="1" dirty="0" smtClean="0"/>
          </a:p>
          <a:p>
            <a:r>
              <a:rPr lang="en-US" dirty="0" smtClean="0"/>
              <a:t>Get-</a:t>
            </a:r>
            <a:r>
              <a:rPr lang="en-US" dirty="0" err="1" smtClean="0"/>
              <a:t>ExecutionPolicy</a:t>
            </a:r>
            <a:r>
              <a:rPr lang="en-US" dirty="0" smtClean="0"/>
              <a:t> / Set-</a:t>
            </a:r>
            <a:r>
              <a:rPr lang="en-US" dirty="0" err="1" smtClean="0"/>
              <a:t>ExecutionPolicy</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PS1 files opened with Notepad by design</a:t>
            </a:r>
          </a:p>
        </p:txBody>
      </p:sp>
      <p:sp>
        <p:nvSpPr>
          <p:cNvPr id="3" name="Title 2"/>
          <p:cNvSpPr>
            <a:spLocks noGrp="1"/>
          </p:cNvSpPr>
          <p:nvPr>
            <p:ph type="title"/>
          </p:nvPr>
        </p:nvSpPr>
        <p:spPr/>
        <p:txBody>
          <a:bodyPr/>
          <a:lstStyle/>
          <a:p>
            <a:r>
              <a:rPr lang="en-US" dirty="0" smtClean="0"/>
              <a:t>Security is key for PowerShell</a:t>
            </a:r>
            <a:endParaRPr lang="en-US" dirty="0"/>
          </a:p>
        </p:txBody>
      </p:sp>
      <p:graphicFrame>
        <p:nvGraphicFramePr>
          <p:cNvPr id="4" name="Table 3"/>
          <p:cNvGraphicFramePr>
            <a:graphicFrameLocks noGrp="1"/>
          </p:cNvGraphicFramePr>
          <p:nvPr/>
        </p:nvGraphicFramePr>
        <p:xfrm>
          <a:off x="1524000" y="3286124"/>
          <a:ext cx="6096000" cy="259080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US" sz="2000" b="1" dirty="0" smtClean="0">
                          <a:solidFill>
                            <a:srgbClr val="C00000"/>
                          </a:solidFill>
                        </a:rPr>
                        <a:t>Policy</a:t>
                      </a:r>
                      <a:endParaRPr lang="en-US" sz="2000" b="1" dirty="0">
                        <a:solidFill>
                          <a:srgbClr val="C00000"/>
                        </a:solidFill>
                      </a:endParaRPr>
                    </a:p>
                  </a:txBody>
                  <a:tcPr/>
                </a:tc>
                <a:tc>
                  <a:txBody>
                    <a:bodyPr/>
                    <a:lstStyle/>
                    <a:p>
                      <a:r>
                        <a:rPr lang="en-US" sz="2000" b="1" dirty="0" smtClean="0">
                          <a:solidFill>
                            <a:srgbClr val="C00000"/>
                          </a:solidFill>
                        </a:rPr>
                        <a:t>Effects</a:t>
                      </a:r>
                    </a:p>
                  </a:txBody>
                  <a:tcPr/>
                </a:tc>
              </a:tr>
              <a:tr h="370840">
                <a:tc>
                  <a:txBody>
                    <a:bodyPr/>
                    <a:lstStyle/>
                    <a:p>
                      <a:r>
                        <a:rPr lang="en-US" sz="2000" b="1" dirty="0" smtClean="0"/>
                        <a:t>Restricted</a:t>
                      </a:r>
                      <a:endParaRPr lang="en-US" sz="2000" b="1" dirty="0"/>
                    </a:p>
                  </a:txBody>
                  <a:tcPr/>
                </a:tc>
                <a:tc>
                  <a:txBody>
                    <a:bodyPr/>
                    <a:lstStyle/>
                    <a:p>
                      <a:r>
                        <a:rPr lang="en-US" sz="2000" b="1" dirty="0" smtClean="0"/>
                        <a:t>No scripts</a:t>
                      </a:r>
                      <a:endParaRPr lang="en-US" sz="2000" b="1" dirty="0"/>
                    </a:p>
                  </a:txBody>
                  <a:tcPr/>
                </a:tc>
              </a:tr>
              <a:tr h="370840">
                <a:tc>
                  <a:txBody>
                    <a:bodyPr/>
                    <a:lstStyle/>
                    <a:p>
                      <a:r>
                        <a:rPr lang="en-US" sz="2000" b="1" dirty="0" err="1" smtClean="0"/>
                        <a:t>AllSigned</a:t>
                      </a:r>
                      <a:endParaRPr lang="en-US" sz="2000" b="1" dirty="0"/>
                    </a:p>
                  </a:txBody>
                  <a:tcPr/>
                </a:tc>
                <a:tc>
                  <a:txBody>
                    <a:bodyPr/>
                    <a:lstStyle/>
                    <a:p>
                      <a:r>
                        <a:rPr lang="en-US" sz="2000" b="1" dirty="0" smtClean="0"/>
                        <a:t>All</a:t>
                      </a:r>
                      <a:r>
                        <a:rPr lang="en-US" sz="2000" b="1" baseline="0" dirty="0" smtClean="0"/>
                        <a:t> scripts must be signed</a:t>
                      </a:r>
                      <a:endParaRPr lang="en-US" sz="2000" b="1" dirty="0"/>
                    </a:p>
                  </a:txBody>
                  <a:tcPr/>
                </a:tc>
              </a:tr>
              <a:tr h="370840">
                <a:tc>
                  <a:txBody>
                    <a:bodyPr/>
                    <a:lstStyle/>
                    <a:p>
                      <a:r>
                        <a:rPr lang="en-US" sz="2000" b="1" dirty="0" err="1" smtClean="0"/>
                        <a:t>RemoteSigned</a:t>
                      </a:r>
                      <a:endParaRPr lang="en-US" sz="2000" b="1" dirty="0"/>
                    </a:p>
                  </a:txBody>
                  <a:tcPr/>
                </a:tc>
                <a:tc>
                  <a:txBody>
                    <a:bodyPr/>
                    <a:lstStyle/>
                    <a:p>
                      <a:r>
                        <a:rPr lang="en-US" sz="2000" b="1" dirty="0" smtClean="0"/>
                        <a:t>Local scripts, remote signed</a:t>
                      </a:r>
                      <a:endParaRPr lang="en-US" sz="2000" b="1" dirty="0"/>
                    </a:p>
                  </a:txBody>
                  <a:tcPr/>
                </a:tc>
              </a:tr>
              <a:tr h="370840">
                <a:tc>
                  <a:txBody>
                    <a:bodyPr/>
                    <a:lstStyle/>
                    <a:p>
                      <a:r>
                        <a:rPr lang="en-US" sz="2000" b="1" dirty="0" smtClean="0"/>
                        <a:t>Unrestricted</a:t>
                      </a:r>
                      <a:endParaRPr lang="en-US" sz="2000" b="1" dirty="0"/>
                    </a:p>
                  </a:txBody>
                  <a:tcPr/>
                </a:tc>
                <a:tc>
                  <a:txBody>
                    <a:bodyPr/>
                    <a:lstStyle/>
                    <a:p>
                      <a:r>
                        <a:rPr lang="en-US" sz="2000" b="1" dirty="0" smtClean="0"/>
                        <a:t>Nothing signed</a:t>
                      </a:r>
                      <a:endParaRPr lang="en-US" sz="2000" b="1"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Exercises p. 5 till 7</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95400"/>
            <a:ext cx="8686800" cy="5105400"/>
          </a:xfrm>
        </p:spPr>
        <p:txBody>
          <a:bodyPr/>
          <a:lstStyle/>
          <a:p>
            <a:pPr>
              <a:buNone/>
            </a:pPr>
            <a:r>
              <a:rPr lang="en-US" dirty="0" smtClean="0"/>
              <a:t>Monitor your processes (like </a:t>
            </a:r>
            <a:r>
              <a:rPr lang="en-US" dirty="0" err="1" smtClean="0"/>
              <a:t>taskmanager</a:t>
            </a:r>
            <a:r>
              <a:rPr lang="en-US" dirty="0" smtClean="0"/>
              <a:t>)</a:t>
            </a:r>
          </a:p>
          <a:p>
            <a:r>
              <a:rPr lang="en-US" dirty="0" smtClean="0"/>
              <a:t>Get-process</a:t>
            </a:r>
          </a:p>
          <a:p>
            <a:r>
              <a:rPr lang="en-US" dirty="0" smtClean="0"/>
              <a:t>Get-process | sort-object CPU</a:t>
            </a:r>
          </a:p>
          <a:p>
            <a:r>
              <a:rPr lang="en-US" dirty="0" smtClean="0"/>
              <a:t>Get-process | sort-object –descending CPU </a:t>
            </a:r>
            <a:br>
              <a:rPr lang="en-US" dirty="0" smtClean="0"/>
            </a:br>
            <a:r>
              <a:rPr lang="en-US" dirty="0" smtClean="0"/>
              <a:t>| select-object –first 10</a:t>
            </a:r>
          </a:p>
          <a:p>
            <a:r>
              <a:rPr lang="en-US" dirty="0" smtClean="0"/>
              <a:t>… -first 10 | export-</a:t>
            </a:r>
            <a:r>
              <a:rPr lang="en-US" dirty="0" err="1" smtClean="0"/>
              <a:t>csv</a:t>
            </a:r>
            <a:r>
              <a:rPr lang="en-US" dirty="0" smtClean="0"/>
              <a:t> c:\server1.csv</a:t>
            </a:r>
          </a:p>
          <a:p>
            <a:pPr>
              <a:buNone/>
            </a:pPr>
            <a:endParaRPr lang="en-US" dirty="0" smtClean="0"/>
          </a:p>
        </p:txBody>
      </p:sp>
      <p:sp>
        <p:nvSpPr>
          <p:cNvPr id="3" name="Title 2"/>
          <p:cNvSpPr>
            <a:spLocks noGrp="1"/>
          </p:cNvSpPr>
          <p:nvPr>
            <p:ph type="title"/>
          </p:nvPr>
        </p:nvSpPr>
        <p:spPr/>
        <p:txBody>
          <a:bodyPr/>
          <a:lstStyle/>
          <a:p>
            <a:r>
              <a:rPr lang="en-US" dirty="0" smtClean="0"/>
              <a:t>Working with your first object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stretch>
            <a:fillRect/>
          </a:stretch>
        </p:blipFill>
        <p:spPr bwMode="auto">
          <a:xfrm>
            <a:off x="1500187" y="1785937"/>
            <a:ext cx="6143625" cy="3286125"/>
          </a:xfrm>
          <a:prstGeom prst="rect">
            <a:avLst/>
          </a:prstGeom>
          <a:noFill/>
          <a:ln w="9525">
            <a:noFill/>
            <a:miter lim="800000"/>
            <a:headEnd/>
            <a:tailEnd/>
          </a:ln>
          <a:effectLst/>
        </p:spPr>
      </p:pic>
      <p:sp>
        <p:nvSpPr>
          <p:cNvPr id="3" name="Title 2"/>
          <p:cNvSpPr>
            <a:spLocks noGrp="1"/>
          </p:cNvSpPr>
          <p:nvPr>
            <p:ph type="title"/>
          </p:nvPr>
        </p:nvSpPr>
        <p:spPr/>
        <p:txBody>
          <a:bodyPr/>
          <a:lstStyle/>
          <a:p>
            <a:r>
              <a:rPr lang="en-US" dirty="0" smtClean="0"/>
              <a:t>What you should get…</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Exercises p. 8 (A1) till 9 (A4)</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Monitor your system services (NT Services)</a:t>
            </a:r>
          </a:p>
          <a:p>
            <a:r>
              <a:rPr lang="en-US" dirty="0" smtClean="0"/>
              <a:t>Get-service</a:t>
            </a:r>
          </a:p>
          <a:p>
            <a:r>
              <a:rPr lang="en-US" dirty="0" smtClean="0"/>
              <a:t>get-service | </a:t>
            </a:r>
            <a:r>
              <a:rPr lang="en-US" dirty="0" err="1" smtClean="0"/>
              <a:t>ConvertTo</a:t>
            </a:r>
            <a:r>
              <a:rPr lang="en-US" dirty="0" smtClean="0"/>
              <a:t>-Html -Property </a:t>
            </a:r>
            <a:r>
              <a:rPr lang="en-US" dirty="0" err="1" smtClean="0"/>
              <a:t>Name,Status</a:t>
            </a:r>
            <a:r>
              <a:rPr lang="en-US" dirty="0" smtClean="0"/>
              <a:t> | `</a:t>
            </a:r>
          </a:p>
          <a:p>
            <a:r>
              <a:rPr lang="en-US" dirty="0" smtClean="0"/>
              <a:t>	</a:t>
            </a:r>
            <a:r>
              <a:rPr lang="en-US" dirty="0" err="1" smtClean="0"/>
              <a:t>foreach</a:t>
            </a:r>
            <a:r>
              <a:rPr lang="en-US" dirty="0" smtClean="0"/>
              <a:t> </a:t>
            </a:r>
            <a:r>
              <a:rPr lang="en-US" dirty="0" smtClean="0">
                <a:solidFill>
                  <a:srgbClr val="FFC000"/>
                </a:solidFill>
              </a:rPr>
              <a:t>{if($_ -like "*&lt;td&gt;Running&lt;/td&gt;*"){$_ -replace "&lt;</a:t>
            </a:r>
            <a:r>
              <a:rPr lang="en-US" dirty="0" err="1" smtClean="0">
                <a:solidFill>
                  <a:srgbClr val="FFC000"/>
                </a:solidFill>
              </a:rPr>
              <a:t>tr</a:t>
            </a:r>
            <a:r>
              <a:rPr lang="en-US" dirty="0" smtClean="0">
                <a:solidFill>
                  <a:srgbClr val="FFC000"/>
                </a:solidFill>
              </a:rPr>
              <a:t>&gt;", "&lt;</a:t>
            </a:r>
            <a:r>
              <a:rPr lang="en-US" dirty="0" err="1" smtClean="0">
                <a:solidFill>
                  <a:srgbClr val="FFC000"/>
                </a:solidFill>
              </a:rPr>
              <a:t>tr</a:t>
            </a:r>
            <a:r>
              <a:rPr lang="en-US" dirty="0" smtClean="0">
                <a:solidFill>
                  <a:srgbClr val="FFC000"/>
                </a:solidFill>
              </a:rPr>
              <a:t> </a:t>
            </a:r>
            <a:r>
              <a:rPr lang="en-US" dirty="0" err="1" smtClean="0">
                <a:solidFill>
                  <a:srgbClr val="FFC000"/>
                </a:solidFill>
              </a:rPr>
              <a:t>bgcolor</a:t>
            </a:r>
            <a:r>
              <a:rPr lang="en-US" dirty="0" smtClean="0">
                <a:solidFill>
                  <a:srgbClr val="FFC000"/>
                </a:solidFill>
              </a:rPr>
              <a:t>=green&gt;"} </a:t>
            </a:r>
            <a:r>
              <a:rPr lang="en-US" dirty="0" smtClean="0"/>
              <a:t>`</a:t>
            </a:r>
          </a:p>
          <a:p>
            <a:pPr>
              <a:buNone/>
            </a:pPr>
            <a:r>
              <a:rPr lang="en-US" dirty="0" smtClean="0"/>
              <a:t>	</a:t>
            </a:r>
            <a:r>
              <a:rPr lang="en-US" dirty="0" err="1" smtClean="0">
                <a:solidFill>
                  <a:srgbClr val="FFFF00"/>
                </a:solidFill>
              </a:rPr>
              <a:t>elseif</a:t>
            </a:r>
            <a:r>
              <a:rPr lang="en-US" dirty="0" smtClean="0">
                <a:solidFill>
                  <a:srgbClr val="FFFF00"/>
                </a:solidFill>
              </a:rPr>
              <a:t>($_ -like "*&lt;td&gt;Stopped&lt;/td&gt;*")`</a:t>
            </a:r>
          </a:p>
          <a:p>
            <a:pPr>
              <a:buNone/>
            </a:pPr>
            <a:r>
              <a:rPr lang="en-US" dirty="0" smtClean="0">
                <a:solidFill>
                  <a:srgbClr val="FFFF00"/>
                </a:solidFill>
              </a:rPr>
              <a:t>	{$_ -replace "&lt;</a:t>
            </a:r>
            <a:r>
              <a:rPr lang="en-US" dirty="0" err="1" smtClean="0">
                <a:solidFill>
                  <a:srgbClr val="FFFF00"/>
                </a:solidFill>
              </a:rPr>
              <a:t>tr</a:t>
            </a:r>
            <a:r>
              <a:rPr lang="en-US" dirty="0" smtClean="0">
                <a:solidFill>
                  <a:srgbClr val="FFFF00"/>
                </a:solidFill>
              </a:rPr>
              <a:t>&gt;", "&lt;</a:t>
            </a:r>
            <a:r>
              <a:rPr lang="en-US" dirty="0" err="1" smtClean="0">
                <a:solidFill>
                  <a:srgbClr val="FFFF00"/>
                </a:solidFill>
              </a:rPr>
              <a:t>tr</a:t>
            </a:r>
            <a:r>
              <a:rPr lang="en-US" dirty="0" smtClean="0">
                <a:solidFill>
                  <a:srgbClr val="FFFF00"/>
                </a:solidFill>
              </a:rPr>
              <a:t> </a:t>
            </a:r>
            <a:r>
              <a:rPr lang="en-US" dirty="0" err="1" smtClean="0">
                <a:solidFill>
                  <a:srgbClr val="FFFF00"/>
                </a:solidFill>
              </a:rPr>
              <a:t>bgcolor</a:t>
            </a:r>
            <a:r>
              <a:rPr lang="en-US" dirty="0" smtClean="0">
                <a:solidFill>
                  <a:srgbClr val="FFFF00"/>
                </a:solidFill>
              </a:rPr>
              <a:t>=red&gt;"}`</a:t>
            </a:r>
          </a:p>
          <a:p>
            <a:pPr>
              <a:buNone/>
            </a:pPr>
            <a:r>
              <a:rPr lang="en-US" dirty="0" smtClean="0"/>
              <a:t>	else{$_}}  </a:t>
            </a:r>
            <a:r>
              <a:rPr lang="en-US" dirty="0" smtClean="0">
                <a:solidFill>
                  <a:srgbClr val="92D050"/>
                </a:solidFill>
              </a:rPr>
              <a:t>&gt;  </a:t>
            </a:r>
            <a:r>
              <a:rPr lang="en-US" dirty="0" err="1" smtClean="0">
                <a:solidFill>
                  <a:srgbClr val="92D050"/>
                </a:solidFill>
              </a:rPr>
              <a:t>fk</a:t>
            </a:r>
            <a:r>
              <a:rPr lang="en-US" dirty="0" smtClean="0">
                <a:solidFill>
                  <a:srgbClr val="92D050"/>
                </a:solidFill>
              </a:rPr>
              <a:t>:\get-service.html</a:t>
            </a:r>
            <a:endParaRPr lang="en-US" dirty="0">
              <a:solidFill>
                <a:srgbClr val="92D050"/>
              </a:solidFill>
            </a:endParaRPr>
          </a:p>
        </p:txBody>
      </p:sp>
      <p:sp>
        <p:nvSpPr>
          <p:cNvPr id="3" name="Title 2"/>
          <p:cNvSpPr>
            <a:spLocks noGrp="1"/>
          </p:cNvSpPr>
          <p:nvPr>
            <p:ph type="title"/>
          </p:nvPr>
        </p:nvSpPr>
        <p:spPr/>
        <p:txBody>
          <a:bodyPr/>
          <a:lstStyle/>
          <a:p>
            <a:r>
              <a:rPr lang="en-US" dirty="0" smtClean="0"/>
              <a:t>Your first system monitoring</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1123950" y="23813"/>
            <a:ext cx="6896100" cy="6810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Output in Windows PowerShell</a:t>
            </a:r>
            <a:endParaRPr lang="en-US" dirty="0"/>
          </a:p>
        </p:txBody>
      </p:sp>
      <p:sp>
        <p:nvSpPr>
          <p:cNvPr id="3" name="Content Placeholder 2"/>
          <p:cNvSpPr>
            <a:spLocks noGrp="1"/>
          </p:cNvSpPr>
          <p:nvPr>
            <p:ph idx="1"/>
          </p:nvPr>
        </p:nvSpPr>
        <p:spPr/>
        <p:txBody>
          <a:bodyPr/>
          <a:lstStyle/>
          <a:p>
            <a:r>
              <a:rPr lang="en-US" dirty="0" smtClean="0"/>
              <a:t>Out-default = Out-Host</a:t>
            </a:r>
          </a:p>
          <a:p>
            <a:r>
              <a:rPr lang="en-US" dirty="0" smtClean="0"/>
              <a:t>Out-File		Out-Printer	Out-Null</a:t>
            </a:r>
          </a:p>
          <a:p>
            <a:endParaRPr lang="en-US" dirty="0" smtClean="0"/>
          </a:p>
          <a:p>
            <a:r>
              <a:rPr lang="en-US" dirty="0" smtClean="0"/>
              <a:t>Write-host  / Write-file for lines or ESC</a:t>
            </a:r>
          </a:p>
          <a:p>
            <a:r>
              <a:rPr lang="en-US" dirty="0" smtClean="0"/>
              <a:t>Write-Warning as special formatting</a:t>
            </a:r>
          </a:p>
          <a:p>
            <a:r>
              <a:rPr lang="en-US" dirty="0" smtClean="0"/>
              <a:t>Write-host “System Error `a” = beep</a:t>
            </a:r>
          </a:p>
          <a:p>
            <a:endParaRPr lang="en-US" dirty="0" smtClean="0"/>
          </a:p>
          <a:p>
            <a:r>
              <a:rPr lang="en-US" dirty="0" smtClean="0"/>
              <a:t>Ends the object chain</a:t>
            </a:r>
            <a:br>
              <a:rPr lang="en-US" dirty="0" smtClean="0"/>
            </a:br>
            <a:r>
              <a:rPr lang="en-US" dirty="0" smtClean="0"/>
              <a:t>Write-host “Hello” | get-member  = </a:t>
            </a:r>
            <a:r>
              <a:rPr lang="en-US" i="1" dirty="0" smtClean="0"/>
              <a:t>error</a:t>
            </a:r>
            <a:br>
              <a:rPr lang="en-US" i="1" dirty="0" smtClean="0"/>
            </a:br>
            <a:r>
              <a:rPr lang="en-US" i="1" dirty="0" smtClean="0"/>
              <a:t>	no object for get-member!</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914400" y="3124200"/>
            <a:ext cx="8015318" cy="1470025"/>
          </a:xfrm>
        </p:spPr>
        <p:txBody>
          <a:bodyPr/>
          <a:lstStyle/>
          <a:p>
            <a:r>
              <a:rPr lang="en-US" dirty="0" smtClean="0"/>
              <a:t>Exercises p. 9 (A5) till 14 (A11)</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get-</a:t>
            </a:r>
            <a:r>
              <a:rPr lang="en-US" dirty="0" err="1" smtClean="0"/>
              <a:t>childitem</a:t>
            </a:r>
            <a:r>
              <a:rPr lang="en-US" dirty="0" smtClean="0"/>
              <a:t> </a:t>
            </a:r>
            <a:r>
              <a:rPr lang="en-US" dirty="0" err="1" smtClean="0"/>
              <a:t>fk</a:t>
            </a:r>
            <a:r>
              <a:rPr lang="en-US" dirty="0" smtClean="0"/>
              <a:t>:\</a:t>
            </a:r>
            <a:r>
              <a:rPr lang="en-US" dirty="0" err="1" smtClean="0"/>
              <a:t>dateien</a:t>
            </a:r>
            <a:r>
              <a:rPr lang="en-US" dirty="0" smtClean="0"/>
              <a:t> | select-object extension | sort-object extension </a:t>
            </a:r>
            <a:r>
              <a:rPr lang="en-US" dirty="0" smtClean="0">
                <a:solidFill>
                  <a:srgbClr val="FFC000"/>
                </a:solidFill>
              </a:rPr>
              <a:t>-unique </a:t>
            </a:r>
            <a:r>
              <a:rPr lang="en-US" dirty="0" smtClean="0"/>
              <a:t>`</a:t>
            </a:r>
            <a:br>
              <a:rPr lang="en-US" dirty="0" smtClean="0"/>
            </a:br>
            <a:r>
              <a:rPr lang="en-US" dirty="0" smtClean="0"/>
              <a:t>| </a:t>
            </a:r>
            <a:r>
              <a:rPr lang="en-US" dirty="0" err="1" smtClean="0"/>
              <a:t>foreach</a:t>
            </a:r>
            <a:r>
              <a:rPr lang="en-US" dirty="0" smtClean="0"/>
              <a:t>-object { </a:t>
            </a:r>
            <a:r>
              <a:rPr lang="en-US" dirty="0" smtClean="0">
                <a:solidFill>
                  <a:srgbClr val="FFC000"/>
                </a:solidFill>
              </a:rPr>
              <a:t>new-item</a:t>
            </a:r>
            <a:r>
              <a:rPr lang="en-US" dirty="0" smtClean="0"/>
              <a:t> ("</a:t>
            </a:r>
            <a:r>
              <a:rPr lang="en-US" dirty="0" err="1" smtClean="0"/>
              <a:t>fk</a:t>
            </a:r>
            <a:r>
              <a:rPr lang="en-US" dirty="0" smtClean="0"/>
              <a:t>:\</a:t>
            </a:r>
            <a:r>
              <a:rPr lang="en-US" dirty="0" err="1" smtClean="0"/>
              <a:t>dateien</a:t>
            </a:r>
            <a:r>
              <a:rPr lang="en-US" dirty="0" smtClean="0"/>
              <a:t>\restored_" + $_.extension) </a:t>
            </a:r>
            <a:br>
              <a:rPr lang="en-US" dirty="0" smtClean="0"/>
            </a:br>
            <a:r>
              <a:rPr lang="en-US" dirty="0" smtClean="0">
                <a:solidFill>
                  <a:srgbClr val="FFC000"/>
                </a:solidFill>
              </a:rPr>
              <a:t>-type directory</a:t>
            </a:r>
            <a:r>
              <a:rPr lang="en-US" dirty="0" smtClean="0"/>
              <a:t> }</a:t>
            </a:r>
          </a:p>
          <a:p>
            <a:r>
              <a:rPr lang="en-US" dirty="0" smtClean="0"/>
              <a:t>get-</a:t>
            </a:r>
            <a:r>
              <a:rPr lang="en-US" dirty="0" err="1" smtClean="0"/>
              <a:t>childitem</a:t>
            </a:r>
            <a:r>
              <a:rPr lang="en-US" dirty="0" smtClean="0"/>
              <a:t> </a:t>
            </a:r>
            <a:r>
              <a:rPr lang="en-US" dirty="0" err="1" smtClean="0"/>
              <a:t>fk</a:t>
            </a:r>
            <a:r>
              <a:rPr lang="en-US" dirty="0" smtClean="0"/>
              <a:t>:\</a:t>
            </a:r>
            <a:r>
              <a:rPr lang="en-US" dirty="0" err="1" smtClean="0"/>
              <a:t>dateien</a:t>
            </a:r>
            <a:r>
              <a:rPr lang="en-US" dirty="0" smtClean="0"/>
              <a:t> | where-object {$_.mode -</a:t>
            </a:r>
            <a:r>
              <a:rPr lang="en-US" dirty="0" err="1" smtClean="0"/>
              <a:t>notmatch</a:t>
            </a:r>
            <a:r>
              <a:rPr lang="en-US" dirty="0" smtClean="0"/>
              <a:t> "d"} | </a:t>
            </a:r>
          </a:p>
          <a:p>
            <a:pPr>
              <a:buNone/>
            </a:pPr>
            <a:r>
              <a:rPr lang="en-US" dirty="0" smtClean="0"/>
              <a:t>	</a:t>
            </a:r>
            <a:r>
              <a:rPr lang="en-US" dirty="0" err="1" smtClean="0"/>
              <a:t>foreach</a:t>
            </a:r>
            <a:r>
              <a:rPr lang="en-US" dirty="0" smtClean="0"/>
              <a:t>-object {$b= "</a:t>
            </a:r>
            <a:r>
              <a:rPr lang="en-US" dirty="0" err="1" smtClean="0"/>
              <a:t>fk</a:t>
            </a:r>
            <a:r>
              <a:rPr lang="en-US" dirty="0" smtClean="0"/>
              <a:t>:\</a:t>
            </a:r>
            <a:r>
              <a:rPr lang="en-US" dirty="0" err="1" smtClean="0"/>
              <a:t>dateien</a:t>
            </a:r>
            <a:r>
              <a:rPr lang="en-US" dirty="0" smtClean="0"/>
              <a:t>\Restored_" + $_.extension</a:t>
            </a:r>
            <a:r>
              <a:rPr lang="en-US" dirty="0" smtClean="0">
                <a:solidFill>
                  <a:srgbClr val="FFC000"/>
                </a:solidFill>
              </a:rPr>
              <a:t>;</a:t>
            </a:r>
            <a:r>
              <a:rPr lang="en-US" dirty="0" smtClean="0"/>
              <a:t> </a:t>
            </a:r>
            <a:r>
              <a:rPr lang="en-US" dirty="0" smtClean="0">
                <a:solidFill>
                  <a:srgbClr val="FFC000"/>
                </a:solidFill>
              </a:rPr>
              <a:t>move-item</a:t>
            </a:r>
            <a:r>
              <a:rPr lang="en-US" dirty="0" smtClean="0"/>
              <a:t> $_.</a:t>
            </a:r>
            <a:r>
              <a:rPr lang="en-US" dirty="0" err="1" smtClean="0"/>
              <a:t>fullname</a:t>
            </a:r>
            <a:r>
              <a:rPr lang="en-US" dirty="0" smtClean="0"/>
              <a:t> $b }</a:t>
            </a:r>
          </a:p>
          <a:p>
            <a:endParaRPr lang="en-US" dirty="0"/>
          </a:p>
        </p:txBody>
      </p:sp>
      <p:sp>
        <p:nvSpPr>
          <p:cNvPr id="3" name="Title 2"/>
          <p:cNvSpPr>
            <a:spLocks noGrp="1"/>
          </p:cNvSpPr>
          <p:nvPr>
            <p:ph type="title"/>
          </p:nvPr>
        </p:nvSpPr>
        <p:spPr/>
        <p:txBody>
          <a:bodyPr/>
          <a:lstStyle/>
          <a:p>
            <a:r>
              <a:rPr lang="en-US" dirty="0" smtClean="0"/>
              <a:t>Clean up your file system</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3784" name="Picture 8" descr="bar"/>
          <p:cNvPicPr>
            <a:picLocks noChangeAspect="1" noChangeArrowheads="1"/>
          </p:cNvPicPr>
          <p:nvPr/>
        </p:nvPicPr>
        <p:blipFill>
          <a:blip r:embed="rId4"/>
          <a:srcRect/>
          <a:stretch>
            <a:fillRect/>
          </a:stretch>
        </p:blipFill>
        <p:spPr bwMode="auto">
          <a:xfrm>
            <a:off x="0" y="4187835"/>
            <a:ext cx="6157913" cy="598487"/>
          </a:xfrm>
          <a:prstGeom prst="rect">
            <a:avLst/>
          </a:prstGeom>
          <a:noFill/>
          <a:ln w="9525">
            <a:noFill/>
            <a:miter lim="800000"/>
            <a:headEnd/>
            <a:tailEnd/>
          </a:ln>
        </p:spPr>
      </p:pic>
      <p:pic>
        <p:nvPicPr>
          <p:cNvPr id="203785" name="Picture 9" descr="bar"/>
          <p:cNvPicPr>
            <a:picLocks noChangeAspect="1" noChangeArrowheads="1"/>
          </p:cNvPicPr>
          <p:nvPr/>
        </p:nvPicPr>
        <p:blipFill>
          <a:blip r:embed="rId4"/>
          <a:srcRect/>
          <a:stretch>
            <a:fillRect/>
          </a:stretch>
        </p:blipFill>
        <p:spPr bwMode="auto">
          <a:xfrm>
            <a:off x="0" y="4759339"/>
            <a:ext cx="6157913" cy="598487"/>
          </a:xfrm>
          <a:prstGeom prst="rect">
            <a:avLst/>
          </a:prstGeom>
          <a:noFill/>
          <a:ln w="9525">
            <a:noFill/>
            <a:miter lim="800000"/>
            <a:headEnd/>
            <a:tailEnd/>
          </a:ln>
        </p:spPr>
      </p:pic>
      <p:pic>
        <p:nvPicPr>
          <p:cNvPr id="203786" name="Picture 10" descr="bar"/>
          <p:cNvPicPr>
            <a:picLocks noChangeAspect="1" noChangeArrowheads="1"/>
          </p:cNvPicPr>
          <p:nvPr/>
        </p:nvPicPr>
        <p:blipFill>
          <a:blip r:embed="rId4"/>
          <a:srcRect/>
          <a:stretch>
            <a:fillRect/>
          </a:stretch>
        </p:blipFill>
        <p:spPr bwMode="auto">
          <a:xfrm>
            <a:off x="0" y="5357827"/>
            <a:ext cx="6157913" cy="571504"/>
          </a:xfrm>
          <a:prstGeom prst="rect">
            <a:avLst/>
          </a:prstGeom>
          <a:noFill/>
          <a:ln w="9525">
            <a:noFill/>
            <a:miter lim="800000"/>
            <a:headEnd/>
            <a:tailEnd/>
          </a:ln>
        </p:spPr>
      </p:pic>
      <p:sp>
        <p:nvSpPr>
          <p:cNvPr id="203788" name="Rectangle 12"/>
          <p:cNvSpPr>
            <a:spLocks noGrp="1" noChangeArrowheads="1"/>
          </p:cNvSpPr>
          <p:nvPr>
            <p:ph type="ctrTitle"/>
          </p:nvPr>
        </p:nvSpPr>
        <p:spPr>
          <a:xfrm>
            <a:off x="381000" y="20638"/>
            <a:ext cx="8194675" cy="1101725"/>
          </a:xfrm>
          <a:effectLst>
            <a:outerShdw dist="17961" dir="2700000" algn="ctr" rotWithShape="0">
              <a:schemeClr val="bg2">
                <a:alpha val="74001"/>
              </a:schemeClr>
            </a:outerShdw>
          </a:effectLst>
        </p:spPr>
        <p:txBody>
          <a:bodyPr lIns="104457" tIns="52230" rIns="104457" bIns="52230"/>
          <a:lstStyle/>
          <a:p>
            <a:pPr eaLnBrk="1" hangingPunct="1">
              <a:defRPr/>
            </a:pPr>
            <a:r>
              <a:rPr smtClean="0"/>
              <a:t>Windows PowerShell</a:t>
            </a:r>
            <a:r>
              <a:rPr sz="2800" smtClean="0"/>
              <a:t/>
            </a:r>
            <a:br>
              <a:rPr sz="2800" smtClean="0"/>
            </a:br>
            <a:r>
              <a:rPr sz="2800" smtClean="0"/>
              <a:t>New command-line shell and scripting language</a:t>
            </a:r>
            <a:endParaRPr smtClean="0"/>
          </a:p>
        </p:txBody>
      </p:sp>
      <p:sp>
        <p:nvSpPr>
          <p:cNvPr id="203789" name="Rectangle 13"/>
          <p:cNvSpPr>
            <a:spLocks noGrp="1" noChangeArrowheads="1"/>
          </p:cNvSpPr>
          <p:nvPr>
            <p:ph type="subTitle" idx="1"/>
          </p:nvPr>
        </p:nvSpPr>
        <p:spPr>
          <a:xfrm>
            <a:off x="188118" y="4357694"/>
            <a:ext cx="8767763" cy="1679575"/>
          </a:xfrm>
        </p:spPr>
        <p:txBody>
          <a:bodyPr/>
          <a:lstStyle/>
          <a:p>
            <a:pPr marL="288925" indent="-288925" defTabSz="1042988" eaLnBrk="1" hangingPunct="1">
              <a:spcBef>
                <a:spcPct val="60000"/>
              </a:spcBef>
              <a:buFont typeface="Wingdings 2" pitchFamily="18" charset="2"/>
              <a:buBlip>
                <a:blip r:embed="rId5"/>
              </a:buBlip>
            </a:pPr>
            <a:r>
              <a:rPr lang="de-DE" altLang="ko-KR" sz="2800" dirty="0" err="1" smtClean="0">
                <a:ea typeface="Gulim" pitchFamily="34" charset="-127"/>
              </a:rPr>
              <a:t>Improves</a:t>
            </a:r>
            <a:r>
              <a:rPr lang="de-DE" altLang="ko-KR" sz="2800" dirty="0" smtClean="0">
                <a:ea typeface="Gulim" pitchFamily="34" charset="-127"/>
              </a:rPr>
              <a:t> </a:t>
            </a:r>
            <a:r>
              <a:rPr lang="de-DE" altLang="ko-KR" sz="2800" dirty="0" err="1" smtClean="0">
                <a:ea typeface="Gulim" pitchFamily="34" charset="-127"/>
              </a:rPr>
              <a:t>Productivity</a:t>
            </a:r>
            <a:r>
              <a:rPr lang="de-DE" altLang="ko-KR" sz="2800" dirty="0" smtClean="0">
                <a:ea typeface="Gulim" pitchFamily="34" charset="-127"/>
              </a:rPr>
              <a:t> </a:t>
            </a:r>
            <a:r>
              <a:rPr lang="de-DE" altLang="ko-KR" sz="2800" dirty="0" err="1" smtClean="0">
                <a:ea typeface="Gulim" pitchFamily="34" charset="-127"/>
              </a:rPr>
              <a:t>and</a:t>
            </a:r>
            <a:r>
              <a:rPr lang="de-DE" altLang="ko-KR" sz="2800" dirty="0" smtClean="0">
                <a:ea typeface="Gulim" pitchFamily="34" charset="-127"/>
              </a:rPr>
              <a:t> </a:t>
            </a:r>
            <a:r>
              <a:rPr lang="de-DE" altLang="ko-KR" sz="2800" dirty="0" err="1" smtClean="0">
                <a:ea typeface="Gulim" pitchFamily="34" charset="-127"/>
              </a:rPr>
              <a:t>Control</a:t>
            </a:r>
            <a:endParaRPr lang="de-DE" altLang="ko-KR" sz="2800" dirty="0" smtClean="0">
              <a:ea typeface="Gulim" pitchFamily="34" charset="-127"/>
            </a:endParaRPr>
          </a:p>
          <a:p>
            <a:pPr marL="288925" indent="-288925" defTabSz="1042988" eaLnBrk="1" hangingPunct="1">
              <a:spcBef>
                <a:spcPct val="60000"/>
              </a:spcBef>
              <a:buFont typeface="Wingdings 2" pitchFamily="18" charset="2"/>
              <a:buBlip>
                <a:blip r:embed="rId5"/>
              </a:buBlip>
            </a:pPr>
            <a:r>
              <a:rPr lang="de-DE" altLang="ko-KR" sz="2800" dirty="0" err="1" smtClean="0">
                <a:ea typeface="Gulim" pitchFamily="34" charset="-127"/>
              </a:rPr>
              <a:t>Accelerates</a:t>
            </a:r>
            <a:r>
              <a:rPr lang="de-DE" altLang="ko-KR" sz="2800" dirty="0" smtClean="0">
                <a:ea typeface="Gulim" pitchFamily="34" charset="-127"/>
              </a:rPr>
              <a:t> </a:t>
            </a:r>
            <a:r>
              <a:rPr lang="de-DE" altLang="ko-KR" sz="2800" dirty="0" err="1" smtClean="0">
                <a:ea typeface="Gulim" pitchFamily="34" charset="-127"/>
              </a:rPr>
              <a:t>automation</a:t>
            </a:r>
            <a:r>
              <a:rPr lang="de-DE" altLang="ko-KR" sz="2800" dirty="0" smtClean="0">
                <a:ea typeface="Gulim" pitchFamily="34" charset="-127"/>
              </a:rPr>
              <a:t> </a:t>
            </a:r>
            <a:r>
              <a:rPr lang="de-DE" altLang="ko-KR" sz="2800" dirty="0" err="1" smtClean="0">
                <a:ea typeface="Gulim" pitchFamily="34" charset="-127"/>
              </a:rPr>
              <a:t>of</a:t>
            </a:r>
            <a:r>
              <a:rPr lang="de-DE" altLang="ko-KR" sz="2800" dirty="0" smtClean="0">
                <a:ea typeface="Gulim" pitchFamily="34" charset="-127"/>
              </a:rPr>
              <a:t> </a:t>
            </a:r>
            <a:r>
              <a:rPr lang="de-DE" altLang="ko-KR" sz="2800" dirty="0" err="1" smtClean="0">
                <a:ea typeface="Gulim" pitchFamily="34" charset="-127"/>
              </a:rPr>
              <a:t>system</a:t>
            </a:r>
            <a:r>
              <a:rPr lang="de-DE" altLang="ko-KR" sz="2800" dirty="0" smtClean="0">
                <a:ea typeface="Gulim" pitchFamily="34" charset="-127"/>
              </a:rPr>
              <a:t> </a:t>
            </a:r>
            <a:r>
              <a:rPr lang="de-DE" altLang="ko-KR" sz="2800" dirty="0" err="1" smtClean="0">
                <a:ea typeface="Gulim" pitchFamily="34" charset="-127"/>
              </a:rPr>
              <a:t>administration</a:t>
            </a:r>
            <a:endParaRPr lang="de-DE" altLang="ko-KR" sz="2800" dirty="0" smtClean="0">
              <a:ea typeface="Gulim" pitchFamily="34" charset="-127"/>
            </a:endParaRPr>
          </a:p>
          <a:p>
            <a:pPr marL="288925" indent="-288925" defTabSz="1042988" eaLnBrk="1" hangingPunct="1">
              <a:spcBef>
                <a:spcPct val="60000"/>
              </a:spcBef>
              <a:buFont typeface="Wingdings 2" pitchFamily="18" charset="2"/>
              <a:buBlip>
                <a:blip r:embed="rId5"/>
              </a:buBlip>
            </a:pPr>
            <a:r>
              <a:rPr lang="de-DE" sz="2800" dirty="0" smtClean="0">
                <a:ea typeface="Gulim" pitchFamily="34" charset="-127"/>
              </a:rPr>
              <a:t>Easy </a:t>
            </a:r>
            <a:r>
              <a:rPr lang="de-DE" sz="2800" dirty="0" err="1" smtClean="0">
                <a:ea typeface="Gulim" pitchFamily="34" charset="-127"/>
              </a:rPr>
              <a:t>to</a:t>
            </a:r>
            <a:r>
              <a:rPr lang="de-DE" sz="2800" dirty="0" smtClean="0">
                <a:ea typeface="Gulim" pitchFamily="34" charset="-127"/>
              </a:rPr>
              <a:t> </a:t>
            </a:r>
            <a:r>
              <a:rPr lang="de-DE" sz="2800" dirty="0" err="1" smtClean="0">
                <a:ea typeface="Gulim" pitchFamily="34" charset="-127"/>
              </a:rPr>
              <a:t>use</a:t>
            </a:r>
            <a:r>
              <a:rPr lang="de-DE" sz="2800" dirty="0" smtClean="0">
                <a:ea typeface="Gulim" pitchFamily="34" charset="-127"/>
              </a:rPr>
              <a:t> </a:t>
            </a:r>
            <a:r>
              <a:rPr lang="de-DE" sz="2800" dirty="0" err="1" smtClean="0">
                <a:ea typeface="Gulim" pitchFamily="34" charset="-127"/>
              </a:rPr>
              <a:t>and</a:t>
            </a:r>
            <a:r>
              <a:rPr lang="de-DE" sz="2800" dirty="0" smtClean="0">
                <a:ea typeface="Gulim" pitchFamily="34" charset="-127"/>
              </a:rPr>
              <a:t> </a:t>
            </a:r>
            <a:r>
              <a:rPr lang="de-DE" sz="2800" dirty="0" err="1" smtClean="0">
                <a:ea typeface="Gulim" pitchFamily="34" charset="-127"/>
              </a:rPr>
              <a:t>works</a:t>
            </a:r>
            <a:r>
              <a:rPr lang="de-DE" sz="2800" dirty="0" smtClean="0">
                <a:ea typeface="Gulim" pitchFamily="34" charset="-127"/>
              </a:rPr>
              <a:t> </a:t>
            </a:r>
            <a:r>
              <a:rPr lang="de-DE" sz="2800" dirty="0" err="1" smtClean="0">
                <a:ea typeface="Gulim" pitchFamily="34" charset="-127"/>
              </a:rPr>
              <a:t>with</a:t>
            </a:r>
            <a:r>
              <a:rPr lang="de-DE" sz="2800" dirty="0" smtClean="0">
                <a:ea typeface="Gulim" pitchFamily="34" charset="-127"/>
              </a:rPr>
              <a:t> </a:t>
            </a:r>
            <a:r>
              <a:rPr lang="de-DE" sz="2800" dirty="0" err="1" smtClean="0">
                <a:ea typeface="Gulim" pitchFamily="34" charset="-127"/>
              </a:rPr>
              <a:t>existing</a:t>
            </a:r>
            <a:r>
              <a:rPr lang="de-DE" sz="2800" dirty="0" smtClean="0">
                <a:ea typeface="Gulim" pitchFamily="34" charset="-127"/>
              </a:rPr>
              <a:t> </a:t>
            </a:r>
            <a:r>
              <a:rPr lang="de-DE" sz="2800" dirty="0" err="1" smtClean="0">
                <a:ea typeface="Gulim" pitchFamily="34" charset="-127"/>
              </a:rPr>
              <a:t>scripts</a:t>
            </a:r>
            <a:endParaRPr lang="en-US" dirty="0" smtClean="0"/>
          </a:p>
        </p:txBody>
      </p:sp>
      <p:pic>
        <p:nvPicPr>
          <p:cNvPr id="2057" name="Picture 3"/>
          <p:cNvPicPr>
            <a:picLocks noChangeAspect="1" noChangeArrowheads="1"/>
          </p:cNvPicPr>
          <p:nvPr/>
        </p:nvPicPr>
        <p:blipFill>
          <a:blip r:embed="rId6"/>
          <a:srcRect/>
          <a:stretch>
            <a:fillRect/>
          </a:stretch>
        </p:blipFill>
        <p:spPr bwMode="auto">
          <a:xfrm>
            <a:off x="0" y="1155700"/>
            <a:ext cx="4329113" cy="3033713"/>
          </a:xfrm>
          <a:prstGeom prst="rect">
            <a:avLst/>
          </a:prstGeom>
          <a:noFill/>
          <a:ln w="9525">
            <a:noFill/>
            <a:miter lim="800000"/>
            <a:headEnd/>
            <a:tailEnd/>
          </a:ln>
        </p:spPr>
      </p:pic>
      <p:sp>
        <p:nvSpPr>
          <p:cNvPr id="64520" name="AutoShape 12" descr="image001"/>
          <p:cNvSpPr>
            <a:spLocks noChangeAspect="1" noChangeArrowheads="1"/>
          </p:cNvSpPr>
          <p:nvPr/>
        </p:nvSpPr>
        <p:spPr bwMode="auto">
          <a:xfrm>
            <a:off x="-61913" y="628650"/>
            <a:ext cx="9267826" cy="5600700"/>
          </a:xfrm>
          <a:prstGeom prst="rect">
            <a:avLst/>
          </a:prstGeom>
          <a:noFill/>
          <a:ln w="9525">
            <a:noFill/>
            <a:miter lim="800000"/>
            <a:headEnd/>
            <a:tailEnd/>
          </a:ln>
        </p:spPr>
        <p:txBody>
          <a:bodyPr lIns="91432" tIns="45717" rIns="91432" bIns="45717"/>
          <a:lstStyle/>
          <a:p>
            <a:endParaRPr lang="de-DE"/>
          </a:p>
        </p:txBody>
      </p:sp>
      <p:sp>
        <p:nvSpPr>
          <p:cNvPr id="64521" name="AutoShape 14" descr="image001"/>
          <p:cNvSpPr>
            <a:spLocks noChangeAspect="1" noChangeArrowheads="1"/>
          </p:cNvSpPr>
          <p:nvPr/>
        </p:nvSpPr>
        <p:spPr bwMode="auto">
          <a:xfrm>
            <a:off x="-61913" y="628650"/>
            <a:ext cx="9267826" cy="5600700"/>
          </a:xfrm>
          <a:prstGeom prst="rect">
            <a:avLst/>
          </a:prstGeom>
          <a:noFill/>
          <a:ln w="9525">
            <a:noFill/>
            <a:miter lim="800000"/>
            <a:headEnd/>
            <a:tailEnd/>
          </a:ln>
        </p:spPr>
        <p:txBody>
          <a:bodyPr lIns="91432" tIns="45717" rIns="91432" bIns="45717"/>
          <a:lstStyle/>
          <a:p>
            <a:endParaRPr lang="de-DE"/>
          </a:p>
        </p:txBody>
      </p:sp>
      <p:pic>
        <p:nvPicPr>
          <p:cNvPr id="2065" name="Picture 17" descr="screen2"/>
          <p:cNvPicPr>
            <a:picLocks noChangeAspect="1" noChangeArrowheads="1"/>
          </p:cNvPicPr>
          <p:nvPr/>
        </p:nvPicPr>
        <p:blipFill>
          <a:blip r:embed="rId7"/>
          <a:srcRect/>
          <a:stretch>
            <a:fillRect/>
          </a:stretch>
        </p:blipFill>
        <p:spPr bwMode="auto">
          <a:xfrm>
            <a:off x="4572000" y="1149350"/>
            <a:ext cx="4191000" cy="3049588"/>
          </a:xfrm>
          <a:prstGeom prst="rect">
            <a:avLst/>
          </a:prstGeom>
          <a:noFill/>
          <a:ln w="9525">
            <a:noFill/>
            <a:miter lim="800000"/>
            <a:headEnd/>
            <a:tailEnd/>
          </a:ln>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057"/>
                                        </p:tgtEl>
                                        <p:attrNameLst>
                                          <p:attrName>style.visibility</p:attrName>
                                        </p:attrNameLst>
                                      </p:cBhvr>
                                      <p:to>
                                        <p:strVal val="visible"/>
                                      </p:to>
                                    </p:set>
                                    <p:anim calcmode="lin" valueType="num">
                                      <p:cBhvr additive="base">
                                        <p:cTn id="7" dur="500" fill="hold"/>
                                        <p:tgtEl>
                                          <p:spTgt spid="2057"/>
                                        </p:tgtEl>
                                        <p:attrNameLst>
                                          <p:attrName>ppt_x</p:attrName>
                                        </p:attrNameLst>
                                      </p:cBhvr>
                                      <p:tavLst>
                                        <p:tav tm="0">
                                          <p:val>
                                            <p:strVal val="0-#ppt_w/2"/>
                                          </p:val>
                                        </p:tav>
                                        <p:tav tm="100000">
                                          <p:val>
                                            <p:strVal val="#ppt_x"/>
                                          </p:val>
                                        </p:tav>
                                      </p:tavLst>
                                    </p:anim>
                                    <p:anim calcmode="lin" valueType="num">
                                      <p:cBhvr additive="base">
                                        <p:cTn id="8" dur="500" fill="hold"/>
                                        <p:tgtEl>
                                          <p:spTgt spid="205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065"/>
                                        </p:tgtEl>
                                        <p:attrNameLst>
                                          <p:attrName>style.visibility</p:attrName>
                                        </p:attrNameLst>
                                      </p:cBhvr>
                                      <p:to>
                                        <p:strVal val="visible"/>
                                      </p:to>
                                    </p:set>
                                    <p:anim calcmode="lin" valueType="num">
                                      <p:cBhvr additive="base">
                                        <p:cTn id="11" dur="500" fill="hold"/>
                                        <p:tgtEl>
                                          <p:spTgt spid="2065"/>
                                        </p:tgtEl>
                                        <p:attrNameLst>
                                          <p:attrName>ppt_x</p:attrName>
                                        </p:attrNameLst>
                                      </p:cBhvr>
                                      <p:tavLst>
                                        <p:tav tm="0">
                                          <p:val>
                                            <p:strVal val="0-#ppt_w/2"/>
                                          </p:val>
                                        </p:tav>
                                        <p:tav tm="100000">
                                          <p:val>
                                            <p:strVal val="#ppt_x"/>
                                          </p:val>
                                        </p:tav>
                                      </p:tavLst>
                                    </p:anim>
                                    <p:anim calcmode="lin" valueType="num">
                                      <p:cBhvr additive="base">
                                        <p:cTn id="12" dur="500" fill="hold"/>
                                        <p:tgtEl>
                                          <p:spTgt spid="206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203784"/>
                                        </p:tgtEl>
                                        <p:attrNameLst>
                                          <p:attrName>style.visibility</p:attrName>
                                        </p:attrNameLst>
                                      </p:cBhvr>
                                      <p:to>
                                        <p:strVal val="visible"/>
                                      </p:to>
                                    </p:set>
                                    <p:animEffect transition="in" filter="wipe(right)">
                                      <p:cBhvr>
                                        <p:cTn id="16" dur="500"/>
                                        <p:tgtEl>
                                          <p:spTgt spid="203784"/>
                                        </p:tgtEl>
                                      </p:cBhvr>
                                    </p:animEffect>
                                  </p:childTnLst>
                                </p:cTn>
                              </p:par>
                              <p:par>
                                <p:cTn id="17" presetID="42" presetClass="entr" presetSubtype="0" fill="hold" grpId="0" nodeType="withEffect">
                                  <p:stCondLst>
                                    <p:cond delay="0"/>
                                  </p:stCondLst>
                                  <p:childTnLst>
                                    <p:set>
                                      <p:cBhvr>
                                        <p:cTn id="18" dur="1" fill="hold">
                                          <p:stCondLst>
                                            <p:cond delay="0"/>
                                          </p:stCondLst>
                                        </p:cTn>
                                        <p:tgtEl>
                                          <p:spTgt spid="203789">
                                            <p:txEl>
                                              <p:pRg st="0" end="0"/>
                                            </p:txEl>
                                          </p:spTgt>
                                        </p:tgtEl>
                                        <p:attrNameLst>
                                          <p:attrName>style.visibility</p:attrName>
                                        </p:attrNameLst>
                                      </p:cBhvr>
                                      <p:to>
                                        <p:strVal val="visible"/>
                                      </p:to>
                                    </p:set>
                                    <p:animEffect transition="in" filter="fade">
                                      <p:cBhvr>
                                        <p:cTn id="19" dur="1000"/>
                                        <p:tgtEl>
                                          <p:spTgt spid="203789">
                                            <p:txEl>
                                              <p:pRg st="0" end="0"/>
                                            </p:txEl>
                                          </p:spTgt>
                                        </p:tgtEl>
                                      </p:cBhvr>
                                    </p:animEffect>
                                    <p:anim calcmode="lin" valueType="num">
                                      <p:cBhvr>
                                        <p:cTn id="20" dur="1000" fill="hold"/>
                                        <p:tgtEl>
                                          <p:spTgt spid="203789">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20378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2" fill="hold" nodeType="clickEffect">
                                  <p:stCondLst>
                                    <p:cond delay="0"/>
                                  </p:stCondLst>
                                  <p:childTnLst>
                                    <p:set>
                                      <p:cBhvr>
                                        <p:cTn id="25" dur="1" fill="hold">
                                          <p:stCondLst>
                                            <p:cond delay="0"/>
                                          </p:stCondLst>
                                        </p:cTn>
                                        <p:tgtEl>
                                          <p:spTgt spid="203785"/>
                                        </p:tgtEl>
                                        <p:attrNameLst>
                                          <p:attrName>style.visibility</p:attrName>
                                        </p:attrNameLst>
                                      </p:cBhvr>
                                      <p:to>
                                        <p:strVal val="visible"/>
                                      </p:to>
                                    </p:set>
                                    <p:animEffect transition="in" filter="wipe(right)">
                                      <p:cBhvr>
                                        <p:cTn id="26" dur="500"/>
                                        <p:tgtEl>
                                          <p:spTgt spid="203785"/>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03789">
                                            <p:txEl>
                                              <p:pRg st="1" end="1"/>
                                            </p:txEl>
                                          </p:spTgt>
                                        </p:tgtEl>
                                        <p:attrNameLst>
                                          <p:attrName>style.visibility</p:attrName>
                                        </p:attrNameLst>
                                      </p:cBhvr>
                                      <p:to>
                                        <p:strVal val="visible"/>
                                      </p:to>
                                    </p:set>
                                    <p:animEffect transition="in" filter="fade">
                                      <p:cBhvr>
                                        <p:cTn id="29" dur="1000"/>
                                        <p:tgtEl>
                                          <p:spTgt spid="203789">
                                            <p:txEl>
                                              <p:pRg st="1" end="1"/>
                                            </p:txEl>
                                          </p:spTgt>
                                        </p:tgtEl>
                                      </p:cBhvr>
                                    </p:animEffect>
                                    <p:anim calcmode="lin" valueType="num">
                                      <p:cBhvr>
                                        <p:cTn id="30" dur="1000" fill="hold"/>
                                        <p:tgtEl>
                                          <p:spTgt spid="203789">
                                            <p:txEl>
                                              <p:pRg st="1" end="1"/>
                                            </p:txEl>
                                          </p:spTgt>
                                        </p:tgtEl>
                                        <p:attrNameLst>
                                          <p:attrName>ppt_x</p:attrName>
                                        </p:attrNameLst>
                                      </p:cBhvr>
                                      <p:tavLst>
                                        <p:tav tm="0">
                                          <p:val>
                                            <p:strVal val="#ppt_x"/>
                                          </p:val>
                                        </p:tav>
                                        <p:tav tm="100000">
                                          <p:val>
                                            <p:strVal val="#ppt_x"/>
                                          </p:val>
                                        </p:tav>
                                      </p:tavLst>
                                    </p:anim>
                                    <p:anim calcmode="lin" valueType="num">
                                      <p:cBhvr>
                                        <p:cTn id="31" dur="1000" fill="hold"/>
                                        <p:tgtEl>
                                          <p:spTgt spid="203789">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2" presetClass="entr" presetSubtype="2" fill="hold" nodeType="clickEffect">
                                  <p:stCondLst>
                                    <p:cond delay="0"/>
                                  </p:stCondLst>
                                  <p:childTnLst>
                                    <p:set>
                                      <p:cBhvr>
                                        <p:cTn id="35" dur="1" fill="hold">
                                          <p:stCondLst>
                                            <p:cond delay="0"/>
                                          </p:stCondLst>
                                        </p:cTn>
                                        <p:tgtEl>
                                          <p:spTgt spid="203786"/>
                                        </p:tgtEl>
                                        <p:attrNameLst>
                                          <p:attrName>style.visibility</p:attrName>
                                        </p:attrNameLst>
                                      </p:cBhvr>
                                      <p:to>
                                        <p:strVal val="visible"/>
                                      </p:to>
                                    </p:set>
                                    <p:animEffect transition="in" filter="wipe(right)">
                                      <p:cBhvr>
                                        <p:cTn id="36" dur="500"/>
                                        <p:tgtEl>
                                          <p:spTgt spid="203786"/>
                                        </p:tgtEl>
                                      </p:cBhvr>
                                    </p:animEffect>
                                  </p:childTnLst>
                                </p:cTn>
                              </p:par>
                              <p:par>
                                <p:cTn id="37" presetID="42" presetClass="entr" presetSubtype="0" fill="hold" grpId="0" nodeType="withEffect">
                                  <p:stCondLst>
                                    <p:cond delay="0"/>
                                  </p:stCondLst>
                                  <p:childTnLst>
                                    <p:set>
                                      <p:cBhvr>
                                        <p:cTn id="38" dur="1" fill="hold">
                                          <p:stCondLst>
                                            <p:cond delay="0"/>
                                          </p:stCondLst>
                                        </p:cTn>
                                        <p:tgtEl>
                                          <p:spTgt spid="203789">
                                            <p:txEl>
                                              <p:pRg st="2" end="2"/>
                                            </p:txEl>
                                          </p:spTgt>
                                        </p:tgtEl>
                                        <p:attrNameLst>
                                          <p:attrName>style.visibility</p:attrName>
                                        </p:attrNameLst>
                                      </p:cBhvr>
                                      <p:to>
                                        <p:strVal val="visible"/>
                                      </p:to>
                                    </p:set>
                                    <p:animEffect transition="in" filter="fade">
                                      <p:cBhvr>
                                        <p:cTn id="39" dur="1000"/>
                                        <p:tgtEl>
                                          <p:spTgt spid="203789">
                                            <p:txEl>
                                              <p:pRg st="2" end="2"/>
                                            </p:txEl>
                                          </p:spTgt>
                                        </p:tgtEl>
                                      </p:cBhvr>
                                    </p:animEffect>
                                    <p:anim calcmode="lin" valueType="num">
                                      <p:cBhvr>
                                        <p:cTn id="40" dur="1000" fill="hold"/>
                                        <p:tgtEl>
                                          <p:spTgt spid="203789">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203789">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3789"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914400" y="3124200"/>
            <a:ext cx="8015318" cy="1470025"/>
          </a:xfrm>
        </p:spPr>
        <p:txBody>
          <a:bodyPr/>
          <a:lstStyle/>
          <a:p>
            <a:r>
              <a:rPr lang="en-US" dirty="0" smtClean="0"/>
              <a:t>Exercises p.15 (B1) till 19 (B11)</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p:txBody>
          <a:bodyPr/>
          <a:lstStyle/>
          <a:p>
            <a:r>
              <a:rPr lang="en-US" dirty="0" smtClean="0"/>
              <a:t>Working with objects</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.NET objects works best</a:t>
            </a:r>
          </a:p>
          <a:p>
            <a:pPr lvl="1"/>
            <a:r>
              <a:rPr lang="en-US" dirty="0" smtClean="0"/>
              <a:t>.NET support </a:t>
            </a:r>
            <a:r>
              <a:rPr lang="en-US" dirty="0" err="1" smtClean="0"/>
              <a:t>remoting</a:t>
            </a:r>
            <a:r>
              <a:rPr lang="en-US" dirty="0" smtClean="0"/>
              <a:t> = working on other machines</a:t>
            </a:r>
          </a:p>
          <a:p>
            <a:r>
              <a:rPr lang="en-US" dirty="0" smtClean="0"/>
              <a:t>WMI is another great way</a:t>
            </a:r>
          </a:p>
          <a:p>
            <a:pPr lvl="1"/>
            <a:r>
              <a:rPr lang="en-US" dirty="0" smtClean="0"/>
              <a:t>Access to your whole system</a:t>
            </a:r>
            <a:br>
              <a:rPr lang="en-US" dirty="0" smtClean="0"/>
            </a:br>
            <a:r>
              <a:rPr lang="en-US" dirty="0" smtClean="0"/>
              <a:t>and remote systems, too</a:t>
            </a:r>
          </a:p>
          <a:p>
            <a:r>
              <a:rPr lang="en-US" dirty="0" smtClean="0"/>
              <a:t>COM Objects works ok, but not </a:t>
            </a:r>
            <a:r>
              <a:rPr lang="en-US" dirty="0" err="1" smtClean="0"/>
              <a:t>prefered</a:t>
            </a:r>
            <a:endParaRPr lang="en-US" dirty="0" smtClean="0"/>
          </a:p>
          <a:p>
            <a:pPr lvl="1"/>
            <a:r>
              <a:rPr lang="en-US" dirty="0" smtClean="0"/>
              <a:t>COM has limitations, but is widely used</a:t>
            </a:r>
            <a:endParaRPr lang="en-US" dirty="0"/>
          </a:p>
        </p:txBody>
      </p:sp>
      <p:sp>
        <p:nvSpPr>
          <p:cNvPr id="3" name="Title 2"/>
          <p:cNvSpPr>
            <a:spLocks noGrp="1"/>
          </p:cNvSpPr>
          <p:nvPr>
            <p:ph type="title"/>
          </p:nvPr>
        </p:nvSpPr>
        <p:spPr/>
        <p:txBody>
          <a:bodyPr/>
          <a:lstStyle/>
          <a:p>
            <a:r>
              <a:rPr lang="en-US" sz="4000" dirty="0" smtClean="0"/>
              <a:t>You can access all kind of objects</a:t>
            </a:r>
            <a:endParaRPr lang="en-US" sz="40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Automate Excel with COM</a:t>
            </a:r>
            <a:endParaRPr lang="en-US" dirty="0"/>
          </a:p>
        </p:txBody>
      </p:sp>
      <p:sp>
        <p:nvSpPr>
          <p:cNvPr id="3" name="Content Placeholder 2"/>
          <p:cNvSpPr>
            <a:spLocks noGrp="1"/>
          </p:cNvSpPr>
          <p:nvPr>
            <p:ph idx="1"/>
          </p:nvPr>
        </p:nvSpPr>
        <p:spPr/>
        <p:txBody>
          <a:bodyPr/>
          <a:lstStyle/>
          <a:p>
            <a:r>
              <a:rPr lang="en-US" dirty="0" smtClean="0"/>
              <a:t>$a = new-object –com </a:t>
            </a:r>
            <a:r>
              <a:rPr lang="en-US" dirty="0" err="1" smtClean="0"/>
              <a:t>Excel.application</a:t>
            </a:r>
            <a:endParaRPr lang="en-US" dirty="0" smtClean="0"/>
          </a:p>
          <a:p>
            <a:r>
              <a:rPr lang="en-US" dirty="0" smtClean="0"/>
              <a:t>*</a:t>
            </a:r>
          </a:p>
          <a:p>
            <a:r>
              <a:rPr lang="en-US" dirty="0" smtClean="0"/>
              <a:t>$b = $</a:t>
            </a:r>
            <a:r>
              <a:rPr lang="en-US" dirty="0" err="1" smtClean="0"/>
              <a:t>a.Workbooks.Add</a:t>
            </a:r>
            <a:r>
              <a:rPr lang="en-US" dirty="0" smtClean="0"/>
              <a:t>()</a:t>
            </a:r>
          </a:p>
          <a:p>
            <a:r>
              <a:rPr lang="en-US" dirty="0" smtClean="0"/>
              <a:t>$c = $</a:t>
            </a:r>
            <a:r>
              <a:rPr lang="en-US" dirty="0" err="1" smtClean="0"/>
              <a:t>b.worksheets.item</a:t>
            </a:r>
            <a:r>
              <a:rPr lang="en-US" dirty="0" smtClean="0"/>
              <a:t>(1)</a:t>
            </a:r>
          </a:p>
          <a:p>
            <a:r>
              <a:rPr lang="en-US" dirty="0" smtClean="0"/>
              <a:t>$</a:t>
            </a:r>
            <a:r>
              <a:rPr lang="en-US" dirty="0" err="1" smtClean="0"/>
              <a:t>c.Cells.Item</a:t>
            </a:r>
            <a:r>
              <a:rPr lang="en-US" dirty="0" smtClean="0"/>
              <a:t>(2,3) = “Hello World”</a:t>
            </a:r>
          </a:p>
          <a:p>
            <a:r>
              <a:rPr lang="en-US" dirty="0" smtClean="0"/>
              <a:t>$</a:t>
            </a:r>
            <a:r>
              <a:rPr lang="en-US" dirty="0" err="1" smtClean="0"/>
              <a:t>b.SaveAs</a:t>
            </a:r>
            <a:r>
              <a:rPr lang="en-US" dirty="0" smtClean="0"/>
              <a:t>(“c:\reports\test.xls”)</a:t>
            </a:r>
          </a:p>
          <a:p>
            <a:endParaRPr lang="en-US" dirty="0" smtClean="0"/>
          </a:p>
          <a:p>
            <a:pPr>
              <a:buNone/>
            </a:pPr>
            <a:r>
              <a:rPr lang="en-US" sz="2000" dirty="0" smtClean="0"/>
              <a:t>* Add $</a:t>
            </a:r>
            <a:r>
              <a:rPr lang="en-US" sz="2000" dirty="0" err="1" smtClean="0"/>
              <a:t>a.visible</a:t>
            </a:r>
            <a:r>
              <a:rPr lang="en-US" sz="2000" dirty="0" smtClean="0"/>
              <a:t> = $True if you want to see the process in between </a:t>
            </a:r>
            <a:r>
              <a:rPr lang="en-US" sz="2000" dirty="0" smtClean="0">
                <a:sym typeface="Wingdings" pitchFamily="2" charset="2"/>
              </a:rPr>
              <a:t></a:t>
            </a:r>
          </a:p>
          <a:p>
            <a:pPr>
              <a:buNone/>
            </a:pPr>
            <a:r>
              <a:rPr lang="en-US" dirty="0" smtClean="0"/>
              <a:t>Excel COM Objects </a:t>
            </a:r>
            <a:r>
              <a:rPr lang="en-US" dirty="0" smtClean="0"/>
              <a:t>might need regional </a:t>
            </a:r>
            <a:r>
              <a:rPr lang="en-US" dirty="0" smtClean="0"/>
              <a:t>settings </a:t>
            </a:r>
            <a:r>
              <a:rPr lang="en-US" dirty="0" smtClean="0"/>
              <a:t>at</a:t>
            </a:r>
            <a:r>
              <a:rPr lang="en-US" dirty="0" smtClean="0"/>
              <a:t> “English </a:t>
            </a:r>
            <a:r>
              <a:rPr lang="en-US" dirty="0" smtClean="0"/>
              <a:t>(US</a:t>
            </a:r>
            <a:r>
              <a:rPr lang="en-US" dirty="0" smtClean="0"/>
              <a:t>)” for some system constellations, so change them if needed</a:t>
            </a:r>
            <a:endParaRPr lang="en-US"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sz="quarter"/>
          </p:nvPr>
        </p:nvSpPr>
        <p:spPr>
          <a:xfrm>
            <a:off x="914400" y="3124200"/>
            <a:ext cx="8015318" cy="1470025"/>
          </a:xfrm>
        </p:spPr>
        <p:txBody>
          <a:bodyPr/>
          <a:lstStyle/>
          <a:p>
            <a:r>
              <a:rPr lang="en-US" dirty="0" smtClean="0"/>
              <a:t>Exercises p.21 (D1) till 26 (D2)</a:t>
            </a:r>
            <a:endParaRPr lang="en-US" dirty="0"/>
          </a:p>
        </p:txBody>
      </p:sp>
      <p:sp>
        <p:nvSpPr>
          <p:cNvPr id="6" name="Subtitle 5"/>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Events can be used via WMI or .NET but also with Windows PowerShell directly</a:t>
            </a:r>
          </a:p>
          <a:p>
            <a:r>
              <a:rPr lang="en-US" dirty="0" smtClean="0"/>
              <a:t>Get-</a:t>
            </a:r>
            <a:r>
              <a:rPr lang="en-US" dirty="0" err="1" smtClean="0"/>
              <a:t>Eventlog</a:t>
            </a:r>
            <a:endParaRPr lang="en-US" dirty="0" smtClean="0"/>
          </a:p>
          <a:p>
            <a:r>
              <a:rPr lang="en-US" dirty="0" smtClean="0"/>
              <a:t>Get-</a:t>
            </a:r>
            <a:r>
              <a:rPr lang="en-US" dirty="0" err="1" smtClean="0"/>
              <a:t>Eventlog</a:t>
            </a:r>
            <a:r>
              <a:rPr lang="en-US" dirty="0" smtClean="0"/>
              <a:t> system –newest 5 | `</a:t>
            </a:r>
          </a:p>
          <a:p>
            <a:pPr>
              <a:buNone/>
            </a:pPr>
            <a:r>
              <a:rPr lang="en-US" dirty="0" smtClean="0"/>
              <a:t>	sort-object </a:t>
            </a:r>
            <a:r>
              <a:rPr lang="en-US" dirty="0" err="1" smtClean="0"/>
              <a:t>eventid</a:t>
            </a:r>
            <a:r>
              <a:rPr lang="en-US" dirty="0" smtClean="0"/>
              <a:t> -descending</a:t>
            </a:r>
          </a:p>
          <a:p>
            <a:pPr>
              <a:buNone/>
            </a:pPr>
            <a:endParaRPr lang="en-US" dirty="0"/>
          </a:p>
        </p:txBody>
      </p:sp>
      <p:sp>
        <p:nvSpPr>
          <p:cNvPr id="3" name="Title 2"/>
          <p:cNvSpPr>
            <a:spLocks noGrp="1"/>
          </p:cNvSpPr>
          <p:nvPr>
            <p:ph type="title"/>
          </p:nvPr>
        </p:nvSpPr>
        <p:spPr/>
        <p:txBody>
          <a:bodyPr/>
          <a:lstStyle/>
          <a:p>
            <a:r>
              <a:rPr lang="en-US" dirty="0" smtClean="0"/>
              <a:t>Check your Event logs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Use the object </a:t>
            </a:r>
            <a:r>
              <a:rPr lang="en-US" i="1" dirty="0" err="1" smtClean="0"/>
              <a:t>system.diagnostics.eventlog</a:t>
            </a:r>
            <a:endParaRPr lang="en-US" i="1" dirty="0" smtClean="0"/>
          </a:p>
          <a:p>
            <a:r>
              <a:rPr lang="en-US" dirty="0" smtClean="0"/>
              <a:t>$a = new-object -type </a:t>
            </a:r>
            <a:r>
              <a:rPr lang="en-US" dirty="0" err="1" smtClean="0"/>
              <a:t>system.diagnostics.eventlog</a:t>
            </a:r>
            <a:r>
              <a:rPr lang="en-US" dirty="0" smtClean="0"/>
              <a:t>  -</a:t>
            </a:r>
            <a:r>
              <a:rPr lang="en-US" dirty="0" err="1" smtClean="0"/>
              <a:t>argumentlist</a:t>
            </a:r>
            <a:r>
              <a:rPr lang="en-US" dirty="0" smtClean="0"/>
              <a:t> system</a:t>
            </a:r>
          </a:p>
          <a:p>
            <a:pPr>
              <a:buNone/>
            </a:pPr>
            <a:r>
              <a:rPr lang="en-US" dirty="0" smtClean="0"/>
              <a:t>	$</a:t>
            </a:r>
            <a:r>
              <a:rPr lang="en-US" dirty="0" err="1" smtClean="0"/>
              <a:t>a.source</a:t>
            </a:r>
            <a:r>
              <a:rPr lang="en-US" dirty="0" smtClean="0"/>
              <a:t> = "Windows PowerShell Week"</a:t>
            </a:r>
          </a:p>
          <a:p>
            <a:pPr>
              <a:buNone/>
            </a:pPr>
            <a:r>
              <a:rPr lang="en-US" dirty="0" smtClean="0"/>
              <a:t>	$</a:t>
            </a:r>
            <a:r>
              <a:rPr lang="en-US" dirty="0" err="1" smtClean="0"/>
              <a:t>a.writeentry</a:t>
            </a:r>
            <a:r>
              <a:rPr lang="en-US" dirty="0" smtClean="0"/>
              <a:t>(“My text“ , "Information")</a:t>
            </a:r>
          </a:p>
          <a:p>
            <a:pPr>
              <a:buNone/>
            </a:pPr>
            <a:endParaRPr lang="en-US" dirty="0" smtClean="0"/>
          </a:p>
          <a:p>
            <a:pPr>
              <a:buNone/>
            </a:pPr>
            <a:r>
              <a:rPr lang="en-US" dirty="0" smtClean="0"/>
              <a:t>Will even work remote:</a:t>
            </a:r>
          </a:p>
          <a:p>
            <a:r>
              <a:rPr lang="en-US" dirty="0" smtClean="0"/>
              <a:t>$a = new-object -type </a:t>
            </a:r>
            <a:r>
              <a:rPr lang="en-US" dirty="0" err="1" smtClean="0"/>
              <a:t>system.diagnostics.eventlog</a:t>
            </a:r>
            <a:r>
              <a:rPr lang="en-US" dirty="0" smtClean="0"/>
              <a:t> `</a:t>
            </a:r>
            <a:br>
              <a:rPr lang="en-US" dirty="0" smtClean="0"/>
            </a:br>
            <a:r>
              <a:rPr lang="en-US" dirty="0" smtClean="0"/>
              <a:t>-</a:t>
            </a:r>
            <a:r>
              <a:rPr lang="en-US" dirty="0" err="1" smtClean="0"/>
              <a:t>argumentlist</a:t>
            </a:r>
            <a:r>
              <a:rPr lang="en-US" dirty="0" smtClean="0"/>
              <a:t> system, atl-dc-01</a:t>
            </a:r>
            <a:endParaRPr lang="en-US" dirty="0"/>
          </a:p>
        </p:txBody>
      </p:sp>
      <p:sp>
        <p:nvSpPr>
          <p:cNvPr id="3" name="Title 2"/>
          <p:cNvSpPr>
            <a:spLocks noGrp="1"/>
          </p:cNvSpPr>
          <p:nvPr>
            <p:ph type="title"/>
          </p:nvPr>
        </p:nvSpPr>
        <p:spPr/>
        <p:txBody>
          <a:bodyPr/>
          <a:lstStyle/>
          <a:p>
            <a:r>
              <a:rPr lang="en-US" dirty="0" err="1" smtClean="0"/>
              <a:t>Eventing</a:t>
            </a:r>
            <a:r>
              <a:rPr lang="en-US" dirty="0" smtClean="0"/>
              <a:t> with Objects</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Use the ADM file to set your Windows PowerShell security enterprise wide</a:t>
            </a:r>
          </a:p>
          <a:p>
            <a:pPr lvl="1"/>
            <a:r>
              <a:rPr lang="en-US" dirty="0" smtClean="0"/>
              <a:t>Set-</a:t>
            </a:r>
            <a:r>
              <a:rPr lang="en-US" dirty="0" err="1" smtClean="0"/>
              <a:t>ExecutionPolicy</a:t>
            </a:r>
            <a:r>
              <a:rPr lang="en-US" dirty="0" smtClean="0"/>
              <a:t> in ADM file</a:t>
            </a:r>
          </a:p>
          <a:p>
            <a:endParaRPr lang="en-US" dirty="0" smtClean="0"/>
          </a:p>
          <a:p>
            <a:r>
              <a:rPr lang="en-US" dirty="0" smtClean="0"/>
              <a:t>You can easily manage your IIS 7.0 web server farm with Windows PowerShell</a:t>
            </a:r>
          </a:p>
          <a:p>
            <a:pPr lvl="1"/>
            <a:r>
              <a:rPr lang="en-US" dirty="0" smtClean="0"/>
              <a:t>Examples on PowerShell blog / </a:t>
            </a:r>
            <a:r>
              <a:rPr lang="en-US" dirty="0" err="1" smtClean="0"/>
              <a:t>Techdays</a:t>
            </a:r>
            <a:r>
              <a:rPr lang="en-US" dirty="0" smtClean="0"/>
              <a:t> 07</a:t>
            </a:r>
          </a:p>
          <a:p>
            <a:pPr lvl="1"/>
            <a:r>
              <a:rPr lang="en-US" dirty="0" err="1" smtClean="0"/>
              <a:t>Myspace</a:t>
            </a:r>
            <a:r>
              <a:rPr lang="en-US" dirty="0" smtClean="0"/>
              <a:t> uses this heavily!</a:t>
            </a:r>
          </a:p>
        </p:txBody>
      </p:sp>
      <p:sp>
        <p:nvSpPr>
          <p:cNvPr id="3" name="Title 2"/>
          <p:cNvSpPr>
            <a:spLocks noGrp="1"/>
          </p:cNvSpPr>
          <p:nvPr>
            <p:ph type="title"/>
          </p:nvPr>
        </p:nvSpPr>
        <p:spPr/>
        <p:txBody>
          <a:bodyPr/>
          <a:lstStyle/>
          <a:p>
            <a:r>
              <a:rPr lang="en-US" dirty="0" smtClean="0"/>
              <a:t>Extend Windows PowerShell</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Quest offers free </a:t>
            </a:r>
            <a:r>
              <a:rPr lang="en-US" dirty="0" err="1" smtClean="0"/>
              <a:t>cmdlets</a:t>
            </a:r>
            <a:r>
              <a:rPr lang="en-US" dirty="0" smtClean="0"/>
              <a:t> to manage AD</a:t>
            </a:r>
          </a:p>
          <a:p>
            <a:pPr lvl="1"/>
            <a:r>
              <a:rPr lang="en-US" dirty="0" smtClean="0"/>
              <a:t>www.quest.com, you need to register</a:t>
            </a:r>
          </a:p>
          <a:p>
            <a:pPr lvl="1"/>
            <a:r>
              <a:rPr lang="en-US" dirty="0" smtClean="0"/>
              <a:t>Allows to add users, groups, memberships…</a:t>
            </a:r>
          </a:p>
          <a:p>
            <a:pPr lvl="1"/>
            <a:r>
              <a:rPr lang="en-US" dirty="0" smtClean="0"/>
              <a:t>Will be extended over time</a:t>
            </a:r>
          </a:p>
          <a:p>
            <a:pPr lvl="1"/>
            <a:r>
              <a:rPr lang="en-US" dirty="0" smtClean="0"/>
              <a:t>Exchange 2007 offers own </a:t>
            </a:r>
            <a:r>
              <a:rPr lang="en-US" dirty="0" err="1" smtClean="0"/>
              <a:t>cmdlets</a:t>
            </a:r>
            <a:endParaRPr lang="en-US" dirty="0" smtClean="0"/>
          </a:p>
          <a:p>
            <a:endParaRPr lang="en-US" dirty="0" smtClean="0"/>
          </a:p>
          <a:p>
            <a:r>
              <a:rPr lang="en-US" dirty="0" err="1" smtClean="0"/>
              <a:t>PowerGUI</a:t>
            </a:r>
            <a:r>
              <a:rPr lang="en-US" dirty="0" smtClean="0"/>
              <a:t> is a Windows PowerShell graphical interface for non-</a:t>
            </a:r>
            <a:r>
              <a:rPr lang="en-US" dirty="0" err="1" smtClean="0"/>
              <a:t>scripters</a:t>
            </a:r>
            <a:endParaRPr lang="en-US" dirty="0" smtClean="0"/>
          </a:p>
          <a:p>
            <a:pPr lvl="1"/>
            <a:r>
              <a:rPr lang="en-US" dirty="0" smtClean="0"/>
              <a:t>Click what you want, including filters</a:t>
            </a:r>
          </a:p>
          <a:p>
            <a:pPr lvl="1"/>
            <a:r>
              <a:rPr lang="en-US" dirty="0" smtClean="0"/>
              <a:t>Displays the Windows PowerShell scripts</a:t>
            </a:r>
          </a:p>
        </p:txBody>
      </p:sp>
      <p:sp>
        <p:nvSpPr>
          <p:cNvPr id="3" name="Title 2"/>
          <p:cNvSpPr>
            <a:spLocks noGrp="1"/>
          </p:cNvSpPr>
          <p:nvPr>
            <p:ph type="title"/>
          </p:nvPr>
        </p:nvSpPr>
        <p:spPr/>
        <p:txBody>
          <a:bodyPr/>
          <a:lstStyle/>
          <a:p>
            <a:r>
              <a:rPr lang="en-US" dirty="0" smtClean="0"/>
              <a:t>Partner tools for PowerShell</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noFill/>
        </p:spPr>
        <p:txBody>
          <a:bodyPr/>
          <a:lstStyle/>
          <a:p>
            <a:pPr eaLnBrk="1" hangingPunct="1"/>
            <a:r>
              <a:rPr lang="en-US" sz="4000" smtClean="0"/>
              <a:t>Important TechNet Links</a:t>
            </a:r>
          </a:p>
        </p:txBody>
      </p:sp>
      <p:sp>
        <p:nvSpPr>
          <p:cNvPr id="25603" name="Rectangle 6"/>
          <p:cNvSpPr>
            <a:spLocks noGrp="1" noChangeArrowheads="1"/>
          </p:cNvSpPr>
          <p:nvPr>
            <p:ph type="body" idx="1"/>
          </p:nvPr>
        </p:nvSpPr>
        <p:spPr/>
        <p:txBody>
          <a:bodyPr/>
          <a:lstStyle/>
          <a:p>
            <a:pPr eaLnBrk="1" hangingPunct="1">
              <a:lnSpc>
                <a:spcPct val="90000"/>
              </a:lnSpc>
              <a:defRPr/>
            </a:pPr>
            <a:r>
              <a:rPr lang="en-US" dirty="0" smtClean="0"/>
              <a:t>TechNet Portal: </a:t>
            </a:r>
            <a:r>
              <a:rPr lang="en-US" sz="2800" dirty="0" smtClean="0">
                <a:solidFill>
                  <a:srgbClr val="FFC000"/>
                </a:solidFill>
              </a:rPr>
              <a:t>http://www.microsoft.com/switzerland/technet/de/default.mspx</a:t>
            </a:r>
          </a:p>
          <a:p>
            <a:pPr eaLnBrk="1" hangingPunct="1">
              <a:lnSpc>
                <a:spcPct val="90000"/>
              </a:lnSpc>
              <a:defRPr/>
            </a:pPr>
            <a:r>
              <a:rPr lang="en-US" dirty="0" smtClean="0"/>
              <a:t>TechNet Plus Subscription: </a:t>
            </a:r>
          </a:p>
          <a:p>
            <a:pPr eaLnBrk="1" hangingPunct="1">
              <a:lnSpc>
                <a:spcPct val="90000"/>
              </a:lnSpc>
              <a:buFontTx/>
              <a:buNone/>
              <a:defRPr/>
            </a:pPr>
            <a:r>
              <a:rPr lang="en-US" sz="2800" dirty="0" smtClean="0">
                <a:solidFill>
                  <a:srgbClr val="FFC000"/>
                </a:solidFill>
              </a:rPr>
              <a:t>	http://www.microsoft.com/switzerland/technet/de/program/subscription.mspx</a:t>
            </a:r>
          </a:p>
          <a:p>
            <a:pPr eaLnBrk="1" hangingPunct="1">
              <a:lnSpc>
                <a:spcPct val="90000"/>
              </a:lnSpc>
              <a:defRPr/>
            </a:pPr>
            <a:r>
              <a:rPr lang="en-US" dirty="0" smtClean="0"/>
              <a:t>TechNet Flash: </a:t>
            </a:r>
            <a:r>
              <a:rPr lang="en-US" sz="2800" dirty="0" smtClean="0">
                <a:solidFill>
                  <a:srgbClr val="FFC000"/>
                </a:solidFill>
              </a:rPr>
              <a:t>http://www.microsoft.com/switzerland/technet/de/technetflash.mspx </a:t>
            </a:r>
          </a:p>
          <a:p>
            <a:pPr algn="ctr" eaLnBrk="1" hangingPunct="1">
              <a:lnSpc>
                <a:spcPct val="90000"/>
              </a:lnSpc>
              <a:buFontTx/>
              <a:buNone/>
              <a:defRPr/>
            </a:pPr>
            <a:r>
              <a:rPr lang="de-CH" dirty="0" smtClean="0">
                <a:solidFill>
                  <a:schemeClr val="accent3"/>
                </a:solidFill>
              </a:rPr>
              <a:t>http://blogs.technet.com/chitpro-de/ </a:t>
            </a:r>
          </a:p>
          <a:p>
            <a:pPr eaLnBrk="1" hangingPunct="1">
              <a:lnSpc>
                <a:spcPct val="90000"/>
              </a:lnSpc>
              <a:defRPr/>
            </a:pPr>
            <a:endParaRPr lang="en-US" dirty="0" smtClean="0">
              <a:solidFill>
                <a:srgbClr val="FFC000"/>
              </a:solidFill>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4771" name="Rectangle 3"/>
          <p:cNvSpPr>
            <a:spLocks noGrp="1" noChangeArrowheads="1"/>
          </p:cNvSpPr>
          <p:nvPr>
            <p:ph idx="1"/>
          </p:nvPr>
        </p:nvSpPr>
        <p:spPr/>
        <p:txBody>
          <a:bodyPr/>
          <a:lstStyle/>
          <a:p>
            <a:pPr>
              <a:defRPr/>
            </a:pPr>
            <a:r>
              <a:rPr lang="en-US" dirty="0" smtClean="0"/>
              <a:t>Revolutionary new interactive shell and scripting language</a:t>
            </a:r>
          </a:p>
          <a:p>
            <a:pPr lvl="1">
              <a:defRPr/>
            </a:pPr>
            <a:r>
              <a:rPr lang="en-US" dirty="0" smtClean="0"/>
              <a:t>Based on .NET</a:t>
            </a:r>
          </a:p>
          <a:p>
            <a:pPr lvl="1">
              <a:defRPr/>
            </a:pPr>
            <a:r>
              <a:rPr lang="en-US" dirty="0" smtClean="0"/>
              <a:t>New set of built-in tools (+120)</a:t>
            </a:r>
          </a:p>
          <a:p>
            <a:pPr lvl="1">
              <a:defRPr/>
            </a:pPr>
            <a:r>
              <a:rPr lang="en-US" dirty="0" smtClean="0"/>
              <a:t>New language to take advantage features presented by .NET</a:t>
            </a:r>
          </a:p>
          <a:p>
            <a:pPr lvl="2">
              <a:defRPr/>
            </a:pPr>
            <a:r>
              <a:rPr lang="en-US" dirty="0" smtClean="0"/>
              <a:t>A new “object-pipeline” system view</a:t>
            </a:r>
          </a:p>
          <a:p>
            <a:pPr lvl="1">
              <a:defRPr/>
            </a:pPr>
            <a:r>
              <a:rPr lang="en-US" dirty="0" smtClean="0"/>
              <a:t>Can continue to use current tools</a:t>
            </a:r>
          </a:p>
          <a:p>
            <a:pPr lvl="1">
              <a:defRPr/>
            </a:pPr>
            <a:r>
              <a:rPr lang="en-US" dirty="0" smtClean="0"/>
              <a:t>Can continue to use current automation (COM)	</a:t>
            </a:r>
          </a:p>
          <a:p>
            <a:pPr>
              <a:defRPr/>
            </a:pPr>
            <a:r>
              <a:rPr lang="en-US" dirty="0" smtClean="0">
                <a:effectLst>
                  <a:outerShdw blurRad="38100" dist="38100" dir="2700000" algn="tl">
                    <a:srgbClr val="000000"/>
                  </a:outerShdw>
                </a:effectLst>
              </a:rPr>
              <a:t>Foundation for a new admin UX architecture</a:t>
            </a:r>
            <a:endParaRPr lang="en-US" dirty="0">
              <a:effectLst>
                <a:outerShdw blurRad="38100" dist="38100" dir="2700000" algn="tl">
                  <a:srgbClr val="000000"/>
                </a:outerShdw>
              </a:effectLst>
            </a:endParaRPr>
          </a:p>
        </p:txBody>
      </p:sp>
      <p:sp>
        <p:nvSpPr>
          <p:cNvPr id="544770" name="Rectangle 2"/>
          <p:cNvSpPr>
            <a:spLocks noGrp="1" noChangeArrowheads="1"/>
          </p:cNvSpPr>
          <p:nvPr>
            <p:ph type="title"/>
          </p:nvPr>
        </p:nvSpPr>
        <p:spPr/>
        <p:txBody>
          <a:bodyPr/>
          <a:lstStyle/>
          <a:p>
            <a:pPr>
              <a:defRPr/>
            </a:pPr>
            <a:r>
              <a:rPr lang="en-US" smtClean="0"/>
              <a:t>PowerShell Basics</a:t>
            </a:r>
            <a:endParaRPr lang="en-US">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TextBox 19456"/>
          <p:cNvSpPr txBox="1">
            <a:spLocks noChangeArrowheads="1"/>
          </p:cNvSpPr>
          <p:nvPr/>
        </p:nvSpPr>
        <p:spPr bwMode="auto">
          <a:xfrm>
            <a:off x="381000" y="6219825"/>
            <a:ext cx="8148638" cy="350838"/>
          </a:xfrm>
          <a:prstGeom prst="rect">
            <a:avLst/>
          </a:prstGeom>
          <a:noFill/>
          <a:ln w="9525">
            <a:noFill/>
            <a:miter lim="800000"/>
            <a:headEnd/>
            <a:tailEnd/>
          </a:ln>
        </p:spPr>
        <p:txBody>
          <a:bodyPr>
            <a:spAutoFit/>
          </a:bodyPr>
          <a:lstStyle/>
          <a:p>
            <a:pPr algn="ctr" eaLnBrk="0" hangingPunct="0"/>
            <a:r>
              <a:rPr lang="en-US" sz="900">
                <a:solidFill>
                  <a:schemeClr val="bg1"/>
                </a:solidFill>
                <a:latin typeface="Segoe" pitchFamily="34" charset="0"/>
              </a:rPr>
              <a:t>© 2006 Microsoft Corporation. All rights reserved.</a:t>
            </a:r>
          </a:p>
          <a:p>
            <a:pPr algn="ctr" eaLnBrk="0" hangingPunct="0"/>
            <a:r>
              <a:rPr lang="en-US" sz="800">
                <a:solidFill>
                  <a:schemeClr val="bg1"/>
                </a:solidFill>
                <a:latin typeface="Segoe" pitchFamily="34" charset="0"/>
              </a:rPr>
              <a:t>This presentation is for informational purposes only. Microsoft makes no warranties, express or implied, in this summary.</a:t>
            </a:r>
          </a:p>
        </p:txBody>
      </p:sp>
      <p:pic>
        <p:nvPicPr>
          <p:cNvPr id="191491" name="Rectangle 19457"/>
          <p:cNvPicPr>
            <a:picLocks noChangeAspect="1" noChangeArrowheads="1"/>
          </p:cNvPicPr>
          <p:nvPr/>
        </p:nvPicPr>
        <p:blipFill>
          <a:blip r:embed="rId3">
            <a:lum bright="32000"/>
          </a:blip>
          <a:srcRect/>
          <a:stretch>
            <a:fillRect/>
          </a:stretch>
        </p:blipFill>
        <p:spPr bwMode="black">
          <a:xfrm>
            <a:off x="1479550" y="2689225"/>
            <a:ext cx="6253163" cy="13493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7843" name="Rectangle 3"/>
          <p:cNvSpPr>
            <a:spLocks noGrp="1" noChangeArrowheads="1"/>
          </p:cNvSpPr>
          <p:nvPr>
            <p:ph idx="1"/>
          </p:nvPr>
        </p:nvSpPr>
        <p:spPr/>
        <p:txBody>
          <a:bodyPr>
            <a:noAutofit/>
          </a:bodyPr>
          <a:lstStyle/>
          <a:p>
            <a:pPr>
              <a:defRPr/>
            </a:pPr>
            <a:r>
              <a:rPr lang="en-US" sz="2000" dirty="0" smtClean="0"/>
              <a:t>Do I need to learn .NET before I can use PowerShell?</a:t>
            </a:r>
          </a:p>
          <a:p>
            <a:pPr lvl="1">
              <a:defRPr/>
            </a:pPr>
            <a:r>
              <a:rPr lang="en-US" sz="2000" dirty="0" smtClean="0"/>
              <a:t>No - you can continue to use existing tools.  </a:t>
            </a:r>
          </a:p>
          <a:p>
            <a:pPr>
              <a:defRPr/>
            </a:pPr>
            <a:r>
              <a:rPr lang="en-US" sz="2000" dirty="0" smtClean="0"/>
              <a:t>Do I need to rewrite all my existing tools?</a:t>
            </a:r>
          </a:p>
          <a:p>
            <a:pPr lvl="1">
              <a:defRPr/>
            </a:pPr>
            <a:r>
              <a:rPr lang="en-US" sz="2000" dirty="0" smtClean="0"/>
              <a:t>No - existing tools will run just fine. </a:t>
            </a:r>
          </a:p>
          <a:p>
            <a:pPr>
              <a:defRPr/>
            </a:pPr>
            <a:r>
              <a:rPr lang="en-US" sz="2000" dirty="0" smtClean="0"/>
              <a:t>Do I need to learn the new language?</a:t>
            </a:r>
          </a:p>
          <a:p>
            <a:pPr lvl="1">
              <a:defRPr/>
            </a:pPr>
            <a:r>
              <a:rPr lang="en-US" sz="2000" dirty="0" smtClean="0"/>
              <a:t>No - You can easily run existing commands without modification.  </a:t>
            </a:r>
          </a:p>
          <a:p>
            <a:pPr>
              <a:defRPr/>
            </a:pPr>
            <a:endParaRPr lang="en-US" sz="2000" dirty="0" smtClean="0"/>
          </a:p>
          <a:p>
            <a:pPr>
              <a:defRPr/>
            </a:pPr>
            <a:r>
              <a:rPr lang="en-US" sz="2000" dirty="0" smtClean="0"/>
              <a:t>Learning the new</a:t>
            </a:r>
          </a:p>
          <a:p>
            <a:pPr lvl="1">
              <a:defRPr/>
            </a:pPr>
            <a:r>
              <a:rPr lang="en-US" sz="2000" dirty="0" smtClean="0"/>
              <a:t>Online help is full of examples that are ready to use</a:t>
            </a:r>
          </a:p>
          <a:p>
            <a:pPr lvl="1">
              <a:defRPr/>
            </a:pPr>
            <a:r>
              <a:rPr lang="en-US" sz="2000" dirty="0" smtClean="0"/>
              <a:t>The new language elements make interacting with .NET a snap.</a:t>
            </a:r>
          </a:p>
          <a:p>
            <a:pPr lvl="1">
              <a:defRPr/>
            </a:pPr>
            <a:r>
              <a:rPr lang="en-US" sz="2000" dirty="0" smtClean="0"/>
              <a:t>Using .NET can help you where new tools don’t exist and opens a vast space of productivity</a:t>
            </a:r>
          </a:p>
          <a:p>
            <a:pPr lvl="1">
              <a:defRPr/>
            </a:pPr>
            <a:r>
              <a:rPr lang="en-US" sz="2000" dirty="0" smtClean="0"/>
              <a:t>Learn at your own pace, PowerShell will be ready for you</a:t>
            </a:r>
            <a:endParaRPr lang="en-US" sz="1400" dirty="0">
              <a:effectLst>
                <a:outerShdw blurRad="38100" dist="38100" dir="2700000" algn="tl">
                  <a:srgbClr val="000000"/>
                </a:outerShdw>
              </a:effectLst>
            </a:endParaRPr>
          </a:p>
        </p:txBody>
      </p:sp>
      <p:sp>
        <p:nvSpPr>
          <p:cNvPr id="547842" name="Rectangle 2"/>
          <p:cNvSpPr>
            <a:spLocks noGrp="1" noChangeArrowheads="1"/>
          </p:cNvSpPr>
          <p:nvPr>
            <p:ph type="title"/>
          </p:nvPr>
        </p:nvSpPr>
        <p:spPr/>
        <p:txBody>
          <a:bodyPr/>
          <a:lstStyle/>
          <a:p>
            <a:pPr>
              <a:defRPr/>
            </a:pPr>
            <a:r>
              <a:rPr lang="en-US" dirty="0" smtClean="0"/>
              <a:t>No Fear, Uncertainty or Doubt</a:t>
            </a:r>
            <a:endParaRPr lang="en-US" dirty="0">
              <a:effectLst>
                <a:outerShdw blurRad="38100" dist="38100" dir="2700000" algn="tl">
                  <a:srgbClr val="000000"/>
                </a:outerShdw>
              </a:effectLst>
            </a:endParaRP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 you can do (theoretically)</a:t>
            </a:r>
            <a:endParaRPr lang="en-US" dirty="0"/>
          </a:p>
        </p:txBody>
      </p:sp>
      <p:pic>
        <p:nvPicPr>
          <p:cNvPr id="1026" name="Picture 2"/>
          <p:cNvPicPr>
            <a:picLocks noChangeAspect="1" noChangeArrowheads="1"/>
          </p:cNvPicPr>
          <p:nvPr/>
        </p:nvPicPr>
        <p:blipFill>
          <a:blip r:embed="rId3"/>
          <a:srcRect/>
          <a:stretch>
            <a:fillRect/>
          </a:stretch>
        </p:blipFill>
        <p:spPr bwMode="auto">
          <a:xfrm>
            <a:off x="428596" y="1214422"/>
            <a:ext cx="6067425" cy="3286125"/>
          </a:xfrm>
          <a:prstGeom prst="rect">
            <a:avLst/>
          </a:prstGeom>
          <a:noFill/>
          <a:ln w="9525">
            <a:noFill/>
            <a:miter lim="800000"/>
            <a:headEnd/>
            <a:tailEnd/>
          </a:ln>
          <a:effectLst/>
        </p:spPr>
      </p:pic>
      <p:pic>
        <p:nvPicPr>
          <p:cNvPr id="1029" name="Picture 5"/>
          <p:cNvPicPr>
            <a:picLocks noChangeAspect="1" noChangeArrowheads="1"/>
          </p:cNvPicPr>
          <p:nvPr/>
        </p:nvPicPr>
        <p:blipFill>
          <a:blip r:embed="rId4"/>
          <a:srcRect/>
          <a:stretch>
            <a:fillRect/>
          </a:stretch>
        </p:blipFill>
        <p:spPr bwMode="auto">
          <a:xfrm>
            <a:off x="1071538" y="1571612"/>
            <a:ext cx="6067425" cy="3286125"/>
          </a:xfrm>
          <a:prstGeom prst="rect">
            <a:avLst/>
          </a:prstGeom>
          <a:noFill/>
          <a:ln w="9525">
            <a:noFill/>
            <a:miter lim="800000"/>
            <a:headEnd/>
            <a:tailEnd/>
          </a:ln>
          <a:effectLst/>
        </p:spPr>
      </p:pic>
      <p:pic>
        <p:nvPicPr>
          <p:cNvPr id="1030" name="Picture 6"/>
          <p:cNvPicPr>
            <a:picLocks noChangeAspect="1" noChangeArrowheads="1"/>
          </p:cNvPicPr>
          <p:nvPr/>
        </p:nvPicPr>
        <p:blipFill>
          <a:blip r:embed="rId5"/>
          <a:srcRect/>
          <a:stretch>
            <a:fillRect/>
          </a:stretch>
        </p:blipFill>
        <p:spPr bwMode="auto">
          <a:xfrm>
            <a:off x="509587" y="2071678"/>
            <a:ext cx="8124825" cy="3286125"/>
          </a:xfrm>
          <a:prstGeom prst="rect">
            <a:avLst/>
          </a:prstGeom>
          <a:noFill/>
          <a:ln w="9525">
            <a:noFill/>
            <a:miter lim="800000"/>
            <a:headEnd/>
            <a:tailEnd/>
          </a:ln>
          <a:effectLst/>
        </p:spPr>
      </p:pic>
      <p:grpSp>
        <p:nvGrpSpPr>
          <p:cNvPr id="13" name="Group 12"/>
          <p:cNvGrpSpPr/>
          <p:nvPr/>
        </p:nvGrpSpPr>
        <p:grpSpPr>
          <a:xfrm>
            <a:off x="2214589" y="2571744"/>
            <a:ext cx="6143625" cy="3714756"/>
            <a:chOff x="1500187" y="2571744"/>
            <a:chExt cx="6143625" cy="3714756"/>
          </a:xfrm>
        </p:grpSpPr>
        <p:pic>
          <p:nvPicPr>
            <p:cNvPr id="1031" name="Picture 7"/>
            <p:cNvPicPr>
              <a:picLocks noChangeAspect="1" noChangeArrowheads="1"/>
            </p:cNvPicPr>
            <p:nvPr/>
          </p:nvPicPr>
          <p:blipFill>
            <a:blip r:embed="rId6"/>
            <a:srcRect/>
            <a:stretch>
              <a:fillRect/>
            </a:stretch>
          </p:blipFill>
          <p:spPr bwMode="auto">
            <a:xfrm>
              <a:off x="1500187" y="2571744"/>
              <a:ext cx="6143625" cy="3286125"/>
            </a:xfrm>
            <a:prstGeom prst="rect">
              <a:avLst/>
            </a:prstGeom>
            <a:noFill/>
            <a:ln w="9525">
              <a:noFill/>
              <a:miter lim="800000"/>
              <a:headEnd/>
              <a:tailEnd/>
            </a:ln>
            <a:effectLst/>
          </p:spPr>
        </p:pic>
        <p:pic>
          <p:nvPicPr>
            <p:cNvPr id="1032" name="Picture 8"/>
            <p:cNvPicPr>
              <a:picLocks noChangeAspect="1" noChangeArrowheads="1"/>
            </p:cNvPicPr>
            <p:nvPr/>
          </p:nvPicPr>
          <p:blipFill>
            <a:blip r:embed="rId7"/>
            <a:srcRect/>
            <a:stretch>
              <a:fillRect/>
            </a:stretch>
          </p:blipFill>
          <p:spPr bwMode="auto">
            <a:xfrm>
              <a:off x="2928926" y="3429000"/>
              <a:ext cx="2857500" cy="2857500"/>
            </a:xfrm>
            <a:prstGeom prst="rect">
              <a:avLst/>
            </a:prstGeom>
            <a:noFill/>
            <a:ln w="9525">
              <a:noFill/>
              <a:miter lim="800000"/>
              <a:headEnd/>
              <a:tailEnd/>
            </a:ln>
            <a:effectLst/>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9"/>
                                        </p:tgtEl>
                                        <p:attrNameLst>
                                          <p:attrName>style.visibility</p:attrName>
                                        </p:attrNameLst>
                                      </p:cBhvr>
                                      <p:to>
                                        <p:strVal val="visible"/>
                                      </p:to>
                                    </p:set>
                                    <p:animEffect transition="in" filter="blinds(horizontal)">
                                      <p:cBhvr>
                                        <p:cTn id="7" dur="500"/>
                                        <p:tgtEl>
                                          <p:spTgt spid="102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30"/>
                                        </p:tgtEl>
                                        <p:attrNameLst>
                                          <p:attrName>style.visibility</p:attrName>
                                        </p:attrNameLst>
                                      </p:cBhvr>
                                      <p:to>
                                        <p:strVal val="visible"/>
                                      </p:to>
                                    </p:set>
                                    <p:animEffect transition="in" filter="blinds(horizontal)">
                                      <p:cBhvr>
                                        <p:cTn id="12" dur="500"/>
                                        <p:tgtEl>
                                          <p:spTgt spid="103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linds(horizontal)">
                                      <p:cBhvr>
                                        <p:cTn id="1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ChangeArrowheads="1"/>
          </p:cNvSpPr>
          <p:nvPr/>
        </p:nvSpPr>
        <p:spPr bwMode="auto">
          <a:xfrm>
            <a:off x="0" y="887413"/>
            <a:ext cx="9144000" cy="1317625"/>
          </a:xfrm>
          <a:prstGeom prst="rect">
            <a:avLst/>
          </a:prstGeom>
          <a:gradFill rotWithShape="1">
            <a:gsLst>
              <a:gs pos="0">
                <a:schemeClr val="bg1">
                  <a:alpha val="50000"/>
                </a:schemeClr>
              </a:gs>
              <a:gs pos="100000">
                <a:srgbClr val="FFFFFF">
                  <a:alpha val="25000"/>
                </a:srgbClr>
              </a:gs>
            </a:gsLst>
            <a:lin ang="0" scaled="1"/>
          </a:gradFill>
          <a:ln w="19050" algn="ctr">
            <a:noFill/>
            <a:miter lim="800000"/>
            <a:headEnd/>
            <a:tailEnd/>
          </a:ln>
        </p:spPr>
        <p:txBody>
          <a:bodyPr wrap="none" anchor="ctr"/>
          <a:lstStyle/>
          <a:p>
            <a:endParaRPr lang="de-DE"/>
          </a:p>
        </p:txBody>
      </p:sp>
      <p:pic>
        <p:nvPicPr>
          <p:cNvPr id="70659" name="Picture 3" descr="Customer"/>
          <p:cNvPicPr>
            <a:picLocks noChangeAspect="1" noChangeArrowheads="1"/>
          </p:cNvPicPr>
          <p:nvPr/>
        </p:nvPicPr>
        <p:blipFill>
          <a:blip r:embed="rId3"/>
          <a:srcRect/>
          <a:stretch>
            <a:fillRect/>
          </a:stretch>
        </p:blipFill>
        <p:spPr bwMode="invGray">
          <a:xfrm>
            <a:off x="422275" y="1039813"/>
            <a:ext cx="5046663" cy="1076325"/>
          </a:xfrm>
          <a:prstGeom prst="rect">
            <a:avLst/>
          </a:prstGeom>
          <a:noFill/>
          <a:ln w="9525">
            <a:noFill/>
            <a:miter lim="800000"/>
            <a:headEnd/>
            <a:tailEnd/>
          </a:ln>
        </p:spPr>
      </p:pic>
      <p:pic>
        <p:nvPicPr>
          <p:cNvPr id="9" name="Picture 2" descr="I:\SHOW_ART\Executive_Show_Art\06_EXECUTIVE_SHOW_ART\Muglia - 111406 TechEd IT Forum\PNGs\MySpace_REV.png"/>
          <p:cNvPicPr>
            <a:picLocks noChangeAspect="1" noChangeArrowheads="1"/>
          </p:cNvPicPr>
          <p:nvPr/>
        </p:nvPicPr>
        <p:blipFill>
          <a:blip r:embed="rId4"/>
          <a:srcRect/>
          <a:stretch>
            <a:fillRect/>
          </a:stretch>
        </p:blipFill>
        <p:spPr bwMode="invGray">
          <a:xfrm>
            <a:off x="1328738" y="2298700"/>
            <a:ext cx="6486525" cy="1762125"/>
          </a:xfrm>
          <a:prstGeom prst="rect">
            <a:avLst/>
          </a:prstGeom>
          <a:noFill/>
          <a:effectLst>
            <a:outerShdw blurRad="127000" sx="102000" sy="102000" algn="ctr" rotWithShape="0">
              <a:srgbClr val="000000"/>
            </a:outerShdw>
          </a:effectLst>
        </p:spPr>
      </p:pic>
      <p:grpSp>
        <p:nvGrpSpPr>
          <p:cNvPr id="2" name="Group 10"/>
          <p:cNvGrpSpPr>
            <a:grpSpLocks/>
          </p:cNvGrpSpPr>
          <p:nvPr/>
        </p:nvGrpSpPr>
        <p:grpSpPr bwMode="auto">
          <a:xfrm>
            <a:off x="395288" y="4170363"/>
            <a:ext cx="8477250" cy="2184400"/>
            <a:chOff x="263388" y="110305"/>
            <a:chExt cx="8477250" cy="2417375"/>
          </a:xfrm>
        </p:grpSpPr>
        <p:pic>
          <p:nvPicPr>
            <p:cNvPr id="70663" name="Picture 3" descr="C:\Program Files\Microsoft Resource DVD Artwork\DVD_ART\Artwork_Imagery\Shapes and Graphics\Newspaper headline quotes\headline quote style 1 wide.png"/>
            <p:cNvPicPr>
              <a:picLocks noChangeAspect="1" noChangeArrowheads="1"/>
            </p:cNvPicPr>
            <p:nvPr/>
          </p:nvPicPr>
          <p:blipFill>
            <a:blip r:embed="rId5"/>
            <a:srcRect/>
            <a:stretch>
              <a:fillRect/>
            </a:stretch>
          </p:blipFill>
          <p:spPr bwMode="auto">
            <a:xfrm>
              <a:off x="263388" y="110305"/>
              <a:ext cx="8477250" cy="2417375"/>
            </a:xfrm>
            <a:prstGeom prst="rect">
              <a:avLst/>
            </a:prstGeom>
            <a:noFill/>
            <a:ln w="9525">
              <a:noFill/>
              <a:miter lim="800000"/>
              <a:headEnd/>
              <a:tailEnd/>
            </a:ln>
          </p:spPr>
        </p:pic>
        <p:sp>
          <p:nvSpPr>
            <p:cNvPr id="11" name="Rectangle 10"/>
            <p:cNvSpPr/>
            <p:nvPr/>
          </p:nvSpPr>
          <p:spPr>
            <a:xfrm>
              <a:off x="590424" y="367010"/>
              <a:ext cx="7823179" cy="1903966"/>
            </a:xfrm>
            <a:prstGeom prst="rect">
              <a:avLst/>
            </a:prstGeom>
          </p:spPr>
          <p:txBody>
            <a:bodyPr>
              <a:spAutoFit/>
            </a:bodyPr>
            <a:lstStyle/>
            <a:p>
              <a:pPr defTabSz="1044575">
                <a:lnSpc>
                  <a:spcPct val="90000"/>
                </a:lnSpc>
                <a:spcBef>
                  <a:spcPts val="600"/>
                </a:spcBef>
                <a:buClr>
                  <a:srgbClr val="FFEB1B"/>
                </a:buClr>
                <a:buSzPct val="100000"/>
                <a:defRPr/>
              </a:pPr>
              <a:r>
                <a:rPr lang="en-GB" sz="2800" kern="0" spc="-180" dirty="0">
                  <a:gradFill>
                    <a:gsLst>
                      <a:gs pos="0">
                        <a:srgbClr val="000000"/>
                      </a:gs>
                      <a:gs pos="100000">
                        <a:srgbClr val="080808"/>
                      </a:gs>
                    </a:gsLst>
                    <a:lin ang="5400000" scaled="0"/>
                  </a:gradFill>
                  <a:latin typeface="Segoe" pitchFamily="34" charset="0"/>
                  <a:cs typeface="+mn-cs"/>
                </a:rPr>
                <a:t>"The benefit of adopting </a:t>
              </a:r>
              <a:r>
                <a:rPr lang="en-GB" sz="2800" kern="0" spc="-180" dirty="0" err="1">
                  <a:gradFill>
                    <a:gsLst>
                      <a:gs pos="0">
                        <a:srgbClr val="000000"/>
                      </a:gs>
                      <a:gs pos="100000">
                        <a:srgbClr val="080808"/>
                      </a:gs>
                    </a:gsLst>
                    <a:lin ang="5400000" scaled="0"/>
                  </a:gradFill>
                  <a:latin typeface="Segoe" pitchFamily="34" charset="0"/>
                  <a:cs typeface="+mn-cs"/>
                </a:rPr>
                <a:t>PowerShell</a:t>
              </a:r>
              <a:r>
                <a:rPr lang="en-GB" sz="2800" kern="0" spc="-180" dirty="0">
                  <a:gradFill>
                    <a:gsLst>
                      <a:gs pos="0">
                        <a:srgbClr val="000000"/>
                      </a:gs>
                      <a:gs pos="100000">
                        <a:srgbClr val="080808"/>
                      </a:gs>
                    </a:gsLst>
                    <a:lin ang="5400000" scaled="0"/>
                  </a:gradFill>
                  <a:latin typeface="Segoe" pitchFamily="34" charset="0"/>
                  <a:cs typeface="+mn-cs"/>
                </a:rPr>
                <a:t> is that ad-hoc tasks that used to take upwards of 10 minutes can now run in 5 seconds or less....”</a:t>
              </a:r>
            </a:p>
            <a:p>
              <a:pPr algn="r" defTabSz="1044575">
                <a:lnSpc>
                  <a:spcPct val="90000"/>
                </a:lnSpc>
                <a:spcBef>
                  <a:spcPts val="600"/>
                </a:spcBef>
                <a:buClr>
                  <a:srgbClr val="FFEB1B"/>
                </a:buClr>
                <a:buSzPct val="100000"/>
                <a:defRPr/>
              </a:pPr>
              <a:r>
                <a:rPr lang="en-GB" sz="2800" kern="0" spc="-180" dirty="0">
                  <a:gradFill>
                    <a:gsLst>
                      <a:gs pos="0">
                        <a:srgbClr val="000000"/>
                      </a:gs>
                      <a:gs pos="100000">
                        <a:srgbClr val="080808"/>
                      </a:gs>
                    </a:gsLst>
                    <a:lin ang="5400000" scaled="0"/>
                  </a:gradFill>
                  <a:latin typeface="Segoe" pitchFamily="34" charset="0"/>
                  <a:cs typeface="+mn-cs"/>
                </a:rPr>
                <a:t>Allen Huff, Vice President of Engineering at </a:t>
              </a:r>
              <a:r>
                <a:rPr lang="en-GB" sz="2800" kern="0" spc="-180" dirty="0" err="1">
                  <a:gradFill>
                    <a:gsLst>
                      <a:gs pos="0">
                        <a:srgbClr val="000000"/>
                      </a:gs>
                      <a:gs pos="100000">
                        <a:srgbClr val="080808"/>
                      </a:gs>
                    </a:gsLst>
                    <a:lin ang="5400000" scaled="0"/>
                  </a:gradFill>
                  <a:latin typeface="Segoe" pitchFamily="34" charset="0"/>
                  <a:cs typeface="+mn-cs"/>
                </a:rPr>
                <a:t>MySpace</a:t>
              </a:r>
              <a:endParaRPr lang="en-US" altLang="ko-KR" sz="2800" kern="0" spc="-180" dirty="0">
                <a:gradFill>
                  <a:gsLst>
                    <a:gs pos="0">
                      <a:srgbClr val="000000"/>
                    </a:gs>
                    <a:gs pos="100000">
                      <a:srgbClr val="080808"/>
                    </a:gs>
                  </a:gsLst>
                  <a:lin ang="5400000" scaled="0"/>
                </a:gradFill>
                <a:latin typeface="Segoe" pitchFamily="34" charset="0"/>
                <a:ea typeface="Gulim" pitchFamily="34" charset="-127"/>
                <a:cs typeface="+mn-cs"/>
              </a:endParaRPr>
            </a:p>
          </p:txBody>
        </p:sp>
      </p:grpSp>
      <p:sp>
        <p:nvSpPr>
          <p:cNvPr id="10" name="Subtitle 9"/>
          <p:cNvSpPr>
            <a:spLocks noGrp="1"/>
          </p:cNvSpPr>
          <p:nvPr>
            <p:ph type="subTitle" sz="quarter" idx="1"/>
          </p:nvPr>
        </p:nvSpPr>
        <p:spPr/>
        <p:txBody>
          <a:bodyPr/>
          <a:lstStyle/>
          <a:p>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US" dirty="0" smtClean="0"/>
              <a:t>The command prompt knows how to handle</a:t>
            </a:r>
          </a:p>
          <a:p>
            <a:r>
              <a:rPr lang="en-US" dirty="0" smtClean="0"/>
              <a:t>“hello world”</a:t>
            </a:r>
          </a:p>
          <a:p>
            <a:r>
              <a:rPr lang="en-US" dirty="0" smtClean="0"/>
              <a:t>2 + 3			= 5</a:t>
            </a:r>
          </a:p>
          <a:p>
            <a:r>
              <a:rPr lang="en-US" dirty="0" smtClean="0"/>
              <a:t>2 + 3 + “4”		= 9</a:t>
            </a:r>
          </a:p>
          <a:p>
            <a:r>
              <a:rPr lang="en-US" dirty="0" smtClean="0"/>
              <a:t>“4” + 2			= 42</a:t>
            </a:r>
          </a:p>
          <a:p>
            <a:r>
              <a:rPr lang="en-US" dirty="0" smtClean="0"/>
              <a:t>“hello” * 3		= </a:t>
            </a:r>
            <a:r>
              <a:rPr lang="en-US" dirty="0" err="1" smtClean="0"/>
              <a:t>hellohellohello</a:t>
            </a:r>
            <a:endParaRPr lang="en-US" dirty="0" smtClean="0"/>
          </a:p>
        </p:txBody>
      </p:sp>
      <p:sp>
        <p:nvSpPr>
          <p:cNvPr id="3" name="Title 2"/>
          <p:cNvSpPr>
            <a:spLocks noGrp="1"/>
          </p:cNvSpPr>
          <p:nvPr>
            <p:ph type="title"/>
          </p:nvPr>
        </p:nvSpPr>
        <p:spPr/>
        <p:txBody>
          <a:bodyPr/>
          <a:lstStyle/>
          <a:p>
            <a:r>
              <a:rPr lang="en-US" dirty="0" smtClean="0"/>
              <a:t>Object oriented everywhere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sz="quarter"/>
          </p:nvPr>
        </p:nvSpPr>
        <p:spPr/>
        <p:txBody>
          <a:bodyPr/>
          <a:lstStyle/>
          <a:p>
            <a:r>
              <a:rPr lang="en-US" dirty="0" smtClean="0"/>
              <a:t>Windows PowerShell is more than a scripting interface</a:t>
            </a:r>
            <a:endParaRPr lang="en-US" dirty="0"/>
          </a:p>
        </p:txBody>
      </p:sp>
      <p:sp>
        <p:nvSpPr>
          <p:cNvPr id="4" name="Subtitle 3"/>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266.4|108.6"/>
</p:tagLst>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Segoe Semibold"/>
        <a:ea typeface=""/>
        <a:cs typeface=""/>
      </a:majorFont>
      <a:minorFont>
        <a:latin typeface="Segoe Book"/>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1878</Words>
  <Application>Microsoft Office PowerPoint</Application>
  <PresentationFormat>On-screen Show (4:3)</PresentationFormat>
  <Paragraphs>352</Paragraphs>
  <Slides>40</Slides>
  <Notes>12</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Custom Design</vt:lpstr>
      <vt:lpstr>Scripting with Windows PowerShell</vt:lpstr>
      <vt:lpstr>Few words about me</vt:lpstr>
      <vt:lpstr>Windows PowerShell New command-line shell and scripting language</vt:lpstr>
      <vt:lpstr>PowerShell Basics</vt:lpstr>
      <vt:lpstr>No Fear, Uncertainty or Doubt</vt:lpstr>
      <vt:lpstr>What you can do (theoretically)</vt:lpstr>
      <vt:lpstr>Slide 7</vt:lpstr>
      <vt:lpstr>Object oriented everywhere</vt:lpstr>
      <vt:lpstr>Windows PowerShell is more than a scripting interface</vt:lpstr>
      <vt:lpstr>MMC 3.0 Layered Over Windows PowerShell</vt:lpstr>
      <vt:lpstr>E2007Management Architecture</vt:lpstr>
      <vt:lpstr>Microsoft Products using PowerShell</vt:lpstr>
      <vt:lpstr>Microsoft Products using PowerShell</vt:lpstr>
      <vt:lpstr>Get started</vt:lpstr>
      <vt:lpstr>Expectations of the workshop</vt:lpstr>
      <vt:lpstr>Keyboard layout (Switzerland)</vt:lpstr>
      <vt:lpstr>The basics</vt:lpstr>
      <vt:lpstr>Explore your new world</vt:lpstr>
      <vt:lpstr>What else should you know</vt:lpstr>
      <vt:lpstr>Security is key for PowerShell</vt:lpstr>
      <vt:lpstr>Exercises p. 5 till 7</vt:lpstr>
      <vt:lpstr>Working with your first object </vt:lpstr>
      <vt:lpstr>What you should get…</vt:lpstr>
      <vt:lpstr>Exercises p. 8 (A1) till 9 (A4)</vt:lpstr>
      <vt:lpstr>Your first system monitoring</vt:lpstr>
      <vt:lpstr>Slide 26</vt:lpstr>
      <vt:lpstr>Output in Windows PowerShell</vt:lpstr>
      <vt:lpstr>Exercises p. 9 (A5) till 14 (A11)</vt:lpstr>
      <vt:lpstr>Clean up your file system</vt:lpstr>
      <vt:lpstr>Exercises p.15 (B1) till 19 (B11)</vt:lpstr>
      <vt:lpstr>Working with objects</vt:lpstr>
      <vt:lpstr>You can access all kind of objects</vt:lpstr>
      <vt:lpstr>Automate Excel with COM</vt:lpstr>
      <vt:lpstr>Exercises p.21 (D1) till 26 (D2)</vt:lpstr>
      <vt:lpstr>Check your Event logs</vt:lpstr>
      <vt:lpstr>Eventing with Objects</vt:lpstr>
      <vt:lpstr>Extend Windows PowerShell</vt:lpstr>
      <vt:lpstr>Partner tools for PowerShell</vt:lpstr>
      <vt:lpstr>Important TechNet Links</vt:lpstr>
      <vt:lpstr>Slide 40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Scripting with PowerShell</dc:title>
  <dc:creator>Frank Koch (BERN)</dc:creator>
  <cp:lastModifiedBy>Frank Koch (BERN)</cp:lastModifiedBy>
  <cp:revision>15</cp:revision>
  <dcterms:created xsi:type="dcterms:W3CDTF">2007-03-13T17:18:10Z</dcterms:created>
  <dcterms:modified xsi:type="dcterms:W3CDTF">2007-11-22T22:37:43Z</dcterms:modified>
</cp:coreProperties>
</file>